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5"/>
  </p:notesMasterIdLst>
  <p:sldIdLst>
    <p:sldId id="256" r:id="rId2"/>
    <p:sldId id="310" r:id="rId3"/>
    <p:sldId id="364" r:id="rId4"/>
    <p:sldId id="318" r:id="rId5"/>
    <p:sldId id="319" r:id="rId6"/>
    <p:sldId id="363" r:id="rId7"/>
    <p:sldId id="311" r:id="rId8"/>
    <p:sldId id="312" r:id="rId9"/>
    <p:sldId id="339" r:id="rId10"/>
    <p:sldId id="314" r:id="rId11"/>
    <p:sldId id="338" r:id="rId12"/>
    <p:sldId id="355" r:id="rId13"/>
    <p:sldId id="320" r:id="rId14"/>
    <p:sldId id="315" r:id="rId15"/>
    <p:sldId id="327" r:id="rId16"/>
    <p:sldId id="328" r:id="rId17"/>
    <p:sldId id="321" r:id="rId18"/>
    <p:sldId id="362" r:id="rId19"/>
    <p:sldId id="351" r:id="rId20"/>
    <p:sldId id="336" r:id="rId21"/>
    <p:sldId id="332" r:id="rId22"/>
    <p:sldId id="349" r:id="rId23"/>
    <p:sldId id="322" r:id="rId24"/>
    <p:sldId id="323" r:id="rId25"/>
    <p:sldId id="324" r:id="rId26"/>
    <p:sldId id="325" r:id="rId27"/>
    <p:sldId id="308" r:id="rId28"/>
    <p:sldId id="342" r:id="rId29"/>
    <p:sldId id="365" r:id="rId30"/>
    <p:sldId id="309" r:id="rId31"/>
    <p:sldId id="313" r:id="rId32"/>
    <p:sldId id="333" r:id="rId33"/>
    <p:sldId id="334" r:id="rId34"/>
    <p:sldId id="354" r:id="rId35"/>
    <p:sldId id="335" r:id="rId36"/>
    <p:sldId id="344" r:id="rId37"/>
    <p:sldId id="347" r:id="rId38"/>
    <p:sldId id="348" r:id="rId39"/>
    <p:sldId id="358" r:id="rId40"/>
    <p:sldId id="345" r:id="rId41"/>
    <p:sldId id="356" r:id="rId42"/>
    <p:sldId id="357" r:id="rId43"/>
    <p:sldId id="346" r:id="rId44"/>
    <p:sldId id="340" r:id="rId45"/>
    <p:sldId id="350" r:id="rId46"/>
    <p:sldId id="366" r:id="rId47"/>
    <p:sldId id="317" r:id="rId48"/>
    <p:sldId id="359" r:id="rId49"/>
    <p:sldId id="368" r:id="rId50"/>
    <p:sldId id="360" r:id="rId51"/>
    <p:sldId id="367" r:id="rId52"/>
    <p:sldId id="369" r:id="rId53"/>
    <p:sldId id="36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in" initials="a" lastIdx="1" clrIdx="0">
    <p:extLst>
      <p:ext uri="{19B8F6BF-5375-455C-9EA6-DF929625EA0E}">
        <p15:presenceInfo xmlns:p15="http://schemas.microsoft.com/office/powerpoint/2012/main" userId="aulin" providerId="None"/>
      </p:ext>
    </p:extLst>
  </p:cmAuthor>
  <p:cmAuthor id="2" name="s j" initials="sj" lastIdx="1" clrIdx="1">
    <p:extLst>
      <p:ext uri="{19B8F6BF-5375-455C-9EA6-DF929625EA0E}">
        <p15:presenceInfo xmlns:p15="http://schemas.microsoft.com/office/powerpoint/2012/main" userId="e667fb0f784401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B3"/>
    <a:srgbClr val="34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5" autoAdjust="0"/>
    <p:restoredTop sz="73675" autoAdjust="0"/>
  </p:normalViewPr>
  <p:slideViewPr>
    <p:cSldViewPr snapToGrid="0">
      <p:cViewPr varScale="1">
        <p:scale>
          <a:sx n="90" d="100"/>
          <a:sy n="90" d="100"/>
        </p:scale>
        <p:origin x="94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2E24B-3297-4B92-8730-85729BE2F80E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0066-9DA3-44B8-B8A9-B6592F780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8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특징적 요소를 알지 못하면 이해하기 어려운 부분이 많고</a:t>
            </a:r>
            <a:endParaRPr lang="en-US" altLang="ko-KR" dirty="0"/>
          </a:p>
          <a:p>
            <a:r>
              <a:rPr lang="ko-KR" altLang="en-US" dirty="0"/>
              <a:t>게임 특성상 세부적인 규칙들이 매우 많은 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게임구성에서 게임의 기본적인 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기믹</a:t>
            </a:r>
            <a:r>
              <a:rPr lang="ko-KR" altLang="en-US" dirty="0"/>
              <a:t> 들 개발 세부 내용을 설명</a:t>
            </a:r>
            <a:endParaRPr lang="en-US" altLang="ko-KR" dirty="0"/>
          </a:p>
          <a:p>
            <a:r>
              <a:rPr lang="ko-KR" altLang="en-US" dirty="0"/>
              <a:t>현재 나와있는 게임들과 비슷한 요소들은 있지만 기존에 없던 규칙을 많이 가지고 있는 게임이기에</a:t>
            </a:r>
            <a:endParaRPr lang="en-US" altLang="ko-KR" dirty="0"/>
          </a:p>
          <a:p>
            <a:r>
              <a:rPr lang="ko-KR" altLang="en-US" dirty="0"/>
              <a:t>프로젝트의 차별성은 게임구성을 어느정도 설명 후에 설명하도록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74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그래픽적 요소를 제외한 외부 </a:t>
            </a:r>
            <a:r>
              <a:rPr lang="ko-KR" altLang="en-US" dirty="0" err="1"/>
              <a:t>에셋은</a:t>
            </a:r>
            <a:r>
              <a:rPr lang="ko-KR" altLang="en-US" dirty="0"/>
              <a:t> 사용하고 있지 않으며</a:t>
            </a:r>
            <a:endParaRPr lang="en-US" altLang="ko-KR" dirty="0"/>
          </a:p>
          <a:p>
            <a:r>
              <a:rPr lang="ko-KR" altLang="en-US" dirty="0"/>
              <a:t>게임의 다른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8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개발 특성상 각 파트에 상호작용이 많이 필요하며 개발 인원이 적기에 다른 여러가지 일도 함께 하지만 크게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가지 파트로 구분되어 진행됨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</a:t>
            </a:r>
            <a:r>
              <a:rPr lang="en-US" altLang="ko-KR" dirty="0"/>
              <a:t>Note</a:t>
            </a:r>
            <a:r>
              <a:rPr lang="ko-KR" altLang="en-US" dirty="0"/>
              <a:t>에 대한 것들의 정보를 담고 있는 파일을 제작 가능한 </a:t>
            </a:r>
            <a:r>
              <a:rPr lang="en-US" altLang="ko-KR" dirty="0"/>
              <a:t>Editor</a:t>
            </a:r>
            <a:r>
              <a:rPr lang="ko-KR" altLang="en-US" dirty="0"/>
              <a:t>의 제작 </a:t>
            </a:r>
            <a:r>
              <a:rPr lang="ko-KR" altLang="en-US" dirty="0" err="1"/>
              <a:t>김민형</a:t>
            </a:r>
            <a:endParaRPr lang="en-US" altLang="ko-KR" dirty="0"/>
          </a:p>
          <a:p>
            <a:r>
              <a:rPr lang="ko-KR" altLang="en-US" dirty="0"/>
              <a:t>플레이어와 </a:t>
            </a:r>
            <a:r>
              <a:rPr lang="ko-KR" altLang="en-US" dirty="0" err="1"/>
              <a:t>그래픽적인</a:t>
            </a:r>
            <a:r>
              <a:rPr lang="ko-KR" altLang="en-US" dirty="0"/>
              <a:t> 상호작용</a:t>
            </a:r>
            <a:r>
              <a:rPr lang="en-US" altLang="ko-KR" dirty="0"/>
              <a:t>(Action) </a:t>
            </a:r>
            <a:r>
              <a:rPr lang="ko-KR" altLang="en-US" dirty="0" err="1"/>
              <a:t>이승하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눈에 보여지는 판정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인게임내의 스테이지의 구성 및 작동 서정욱 </a:t>
            </a:r>
            <a:r>
              <a:rPr lang="en-US" altLang="ko-KR" dirty="0"/>
              <a:t>( </a:t>
            </a:r>
            <a:r>
              <a:rPr lang="ko-KR" altLang="en-US" dirty="0"/>
              <a:t>사운드</a:t>
            </a:r>
            <a:r>
              <a:rPr lang="en-US" altLang="ko-KR" dirty="0"/>
              <a:t>, </a:t>
            </a:r>
            <a:r>
              <a:rPr lang="ko-KR" altLang="en-US" dirty="0"/>
              <a:t>내부적인 판정 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7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58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29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1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0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76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5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8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35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60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만들기 </a:t>
            </a:r>
            <a:r>
              <a:rPr lang="ko-KR" altLang="en-US"/>
              <a:t>전에 사용할 씬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48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인데 굳이 </a:t>
            </a:r>
            <a:r>
              <a:rPr lang="en-US" altLang="ko-KR" dirty="0"/>
              <a:t>Static </a:t>
            </a:r>
            <a:r>
              <a:rPr lang="ko-KR" altLang="en-US" dirty="0"/>
              <a:t>쓰면 되는 걸</a:t>
            </a:r>
            <a:r>
              <a:rPr lang="en-US" altLang="ko-KR" dirty="0"/>
              <a:t>? – </a:t>
            </a:r>
            <a:r>
              <a:rPr lang="ko-KR" altLang="en-US" dirty="0" err="1"/>
              <a:t>다른것을</a:t>
            </a:r>
            <a:r>
              <a:rPr lang="ko-KR" altLang="en-US" dirty="0"/>
              <a:t> 고려하지 않더라도 유니티의 직렬화</a:t>
            </a:r>
            <a:r>
              <a:rPr lang="en-US" altLang="ko-KR" dirty="0"/>
              <a:t>(Serialization)</a:t>
            </a:r>
            <a:r>
              <a:rPr lang="ko-KR" altLang="en-US" dirty="0"/>
              <a:t>를 통한 </a:t>
            </a:r>
            <a:r>
              <a:rPr lang="ko-KR" altLang="en-US" dirty="0" err="1"/>
              <a:t>인스펙터창</a:t>
            </a:r>
            <a:r>
              <a:rPr lang="ko-KR" altLang="en-US" dirty="0"/>
              <a:t> 활용에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22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98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매니아가 많다 </a:t>
            </a:r>
            <a:r>
              <a:rPr lang="en-US" altLang="ko-KR" dirty="0"/>
              <a:t>= </a:t>
            </a:r>
            <a:r>
              <a:rPr lang="ko-KR" altLang="en-US" dirty="0"/>
              <a:t>솔직한 말로 게임이 좀 구려도 해주는 사람이 많다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15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표시 문제는 어떻게 화면에 시간과 동기화를 하여 표시할지 아이디어가 떠오르지 않았습니다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구현에 대한 생각을 하면서 떠오른 아이디어가 일정 시간을 일정 길이에 맞추면 잘 표시되지 않을까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생각이었습니다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시간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초로 잡고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scroll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변수로 잡은 뒤 이 비율이 항상 같다고 가정한 뒤 수식을 세우니 화면 표시를 제대로 완수할 수 있었습니다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79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몬스터가 플레이어와 충돌한 뒤에는 키 입력을 통해 몬스터의 체력을 감소시키는 기능을 제작하였습니다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그런데 키 입력이 무시되어 매우 작은 확률로 입력되는 문제가 있었습니다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문제는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이벤트에서 키입력을 확인하는 것이 문제가 되었습니다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이벤트와 키 입력을 업데이트하는 주기가 달라 키 입력이 제대로 반영되지 않은 것이었습니다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앞으로 이 부분을 반영하여 새로 구현하여 문제를 해결 할 예정입니다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6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15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3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77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앞으로 어떻게 프로젝트를 진행할 것인지 발표하겠습니다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프로토타이핑 이후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플레이 외적으로 게임을 구성하기 위해 필요한 부분들을 작업해 나갈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구체적으로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UI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채보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그래픽의 경우 캐릭터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몬스터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등 기본적인 그래픽과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이펙트를 위한 그래픽을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 작업의 경우 음악 트랙을 분리하고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효과음을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게임으로써 재미있게 만들기 위해 보스에 대응하는 효과를 제작하는 등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추가할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리듬게임으로써 플레이 하기 위해 채보를 제작해야 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스토리를 넣는 등의 플레이어 상호작용을 위한 맵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작업들을 통해 게임의 완성도를 높이고 최종적으로 발표회에 출품하는 것을 목표로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조의 발표를 마치겠습니다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2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골랐을 때 교수님이 말씀하시길 비교당하기 쉽고 색다른 게임을 만들기 어렵다고 하여 오히려</a:t>
            </a:r>
            <a:endParaRPr lang="en-US" altLang="ko-KR" dirty="0"/>
          </a:p>
          <a:p>
            <a:r>
              <a:rPr lang="ko-KR" altLang="en-US" dirty="0"/>
              <a:t>이쪽으로 도전해보고 싶었다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BM </a:t>
            </a:r>
            <a:r>
              <a:rPr lang="ko-KR" altLang="en-US" dirty="0"/>
              <a:t>모델도 중요하다고 생각했으며 실제로 </a:t>
            </a:r>
            <a:r>
              <a:rPr lang="en-US" altLang="ko-KR" dirty="0"/>
              <a:t>BM </a:t>
            </a:r>
            <a:r>
              <a:rPr lang="ko-KR" altLang="en-US" dirty="0"/>
              <a:t>이 제대로 나오지 않아 게임은 괜찮지만 야생의 땅 </a:t>
            </a:r>
            <a:r>
              <a:rPr lang="ko-KR" altLang="en-US" dirty="0" err="1"/>
              <a:t>듀랑고</a:t>
            </a:r>
            <a:r>
              <a:rPr lang="ko-KR" altLang="en-US" dirty="0"/>
              <a:t> 와 같은 게임은 서비스를 종료하게 됨</a:t>
            </a:r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MMO </a:t>
            </a:r>
            <a:r>
              <a:rPr lang="ko-KR" altLang="en-US" dirty="0"/>
              <a:t>류는 소규모로 서비스가 부족하다고 생각 있는 자원을 활용할 수 있는 게임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1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직군 과 함께 일하더라도 원활이 진행이 될 수 있도록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제작 중 변화의 대응이 쉽다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게임의 규칙이 어느정도 바뀌더라도 노트 파일을 읽어 들이는 것은 같기 때문에</a:t>
            </a:r>
            <a:br>
              <a:rPr lang="en-US" altLang="ko-KR" dirty="0"/>
            </a:br>
            <a:r>
              <a:rPr lang="ko-KR" altLang="en-US" dirty="0"/>
              <a:t>여러 변화에 강하다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빠른 프로토타이핑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구현이 너무 어렵지 않아 쉽게 프로토 만들 수 있다</a:t>
            </a:r>
            <a:r>
              <a:rPr lang="en-US" altLang="ko-KR" dirty="0"/>
              <a:t>. </a:t>
            </a:r>
            <a:r>
              <a:rPr lang="ko-KR" altLang="en-US" dirty="0"/>
              <a:t>온라인 게임들은 실제 서비스를 한 후 데이터를 얻고 피드백을 얻어야 하지만</a:t>
            </a:r>
            <a:endParaRPr lang="en-US" altLang="ko-KR" dirty="0"/>
          </a:p>
          <a:p>
            <a:r>
              <a:rPr lang="ko-KR" altLang="en-US" dirty="0"/>
              <a:t>리듬게임의 경우는 게임 개발자 내부 플레이인 알파테스트로 쉽게 피드백을 받을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게임심의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전통적으로 리듬게임의 게임 심의는 아트에서 문제가 없을 경우 쉽게 </a:t>
            </a:r>
            <a:r>
              <a:rPr lang="ko-KR" altLang="en-US" dirty="0" err="1"/>
              <a:t>저연령층</a:t>
            </a:r>
            <a:r>
              <a:rPr lang="ko-KR" altLang="en-US" dirty="0"/>
              <a:t> 대상이 되며 쉽게 통과할 수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PC</a:t>
            </a:r>
            <a:r>
              <a:rPr lang="ko-KR" altLang="en-US" dirty="0"/>
              <a:t>가 아닌 다른 플랫폼으로 확장에</a:t>
            </a:r>
            <a:endParaRPr lang="en-US" altLang="ko-KR" dirty="0"/>
          </a:p>
          <a:p>
            <a:r>
              <a:rPr lang="ko-KR" altLang="en-US" dirty="0"/>
              <a:t>매우 유리하다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분업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만들면서 분업을 확실하게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명확한 이용자층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이용하는 이용층이 음악을 좋아하거나 점수기록 경쟁에 대한 도전욕구가 강하고 패키지게임을 구매하는데 거부감이 없는 등 확실하게 특정할 수 있어 게임시장의 니즈를 파악하기 쉽다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4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기본적인 떨어지는 혹은 이동하는 노트를 처리하는 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리듬에 맞추어 목표지점까지 이동하는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</a:t>
            </a:r>
            <a:r>
              <a:rPr lang="ko-KR" altLang="en-US" dirty="0" err="1"/>
              <a:t>액션횡스크롤</a:t>
            </a:r>
            <a:r>
              <a:rPr lang="ko-KR" altLang="en-US" dirty="0"/>
              <a:t>  </a:t>
            </a:r>
            <a:r>
              <a:rPr lang="ko-KR" altLang="en-US" dirty="0" err="1"/>
              <a:t>로그라이트를</a:t>
            </a:r>
            <a:r>
              <a:rPr lang="ko-KR" altLang="en-US" dirty="0"/>
              <a:t> </a:t>
            </a:r>
            <a:r>
              <a:rPr lang="ko-KR" altLang="en-US" dirty="0" err="1"/>
              <a:t>합친형태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요소를 적절히 혼합하여 게임을 기획하게 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개발중인 게임은 복합형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회의때마다 게임 구성에 대하여 정하고 아이디어를 내는 시간을 가지고 있으며</a:t>
            </a:r>
            <a:endParaRPr lang="en-US" altLang="ko-KR" dirty="0"/>
          </a:p>
          <a:p>
            <a:r>
              <a:rPr lang="ko-KR" altLang="en-US" dirty="0"/>
              <a:t>세부적인 기획은 현재도 계속 진행중임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것들을 다 설명하기엔 시간이 짧아 간단하게 </a:t>
            </a:r>
            <a:endParaRPr lang="en-US" altLang="ko-KR" dirty="0"/>
          </a:p>
          <a:p>
            <a:r>
              <a:rPr lang="ko-KR" altLang="en-US" dirty="0"/>
              <a:t>개발 계획과 </a:t>
            </a:r>
            <a:endParaRPr lang="en-US" altLang="ko-KR" dirty="0"/>
          </a:p>
          <a:p>
            <a:r>
              <a:rPr lang="ko-KR" altLang="en-US" dirty="0"/>
              <a:t>개발중인 게임의 모습</a:t>
            </a:r>
            <a:endParaRPr lang="en-US" altLang="ko-KR" dirty="0"/>
          </a:p>
          <a:p>
            <a:r>
              <a:rPr lang="ko-KR" altLang="en-US" dirty="0"/>
              <a:t>기본적인 게임의 구성을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0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여러 특징이나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 err="1"/>
              <a:t>룰등이</a:t>
            </a:r>
            <a:r>
              <a:rPr lang="ko-KR" altLang="en-US" dirty="0"/>
              <a:t> 제대로 설정이 되어야 게임 개발이 원활하기 때문에 게임 기획 시간에 많은 시간을 할애하였음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아트적 요소들을 함께 고려해 나가면 좋겠지만 그럴 수 없음으로 </a:t>
            </a:r>
            <a:r>
              <a:rPr lang="ko-KR" altLang="en-US" dirty="0" err="1"/>
              <a:t>개발과정중</a:t>
            </a:r>
            <a:r>
              <a:rPr lang="ko-KR" altLang="en-US" dirty="0"/>
              <a:t> 뒤쪽으로 미룸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5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24CD-A529-44B1-9B0F-094B201AF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캡스톤</a:t>
            </a:r>
            <a:r>
              <a:rPr lang="ko-KR" altLang="en-US" dirty="0">
                <a:latin typeface="+mj-ea"/>
              </a:rPr>
              <a:t> 디자인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중간발표</a:t>
            </a:r>
            <a:br>
              <a:rPr lang="en-US" altLang="ko-KR" dirty="0">
                <a:latin typeface="+mj-ea"/>
              </a:rPr>
            </a:b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(</a:t>
            </a:r>
            <a:r>
              <a:rPr lang="ko-KR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리듬액션 게임 제작</a:t>
            </a: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)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1D0C4B-6501-44DD-9124-5A9F0D13D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팀</a:t>
            </a:r>
            <a:r>
              <a:rPr lang="en-US" altLang="ko-KR" dirty="0"/>
              <a:t>_45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30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580D-035E-4147-AD4C-97FCD2E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진행단계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921CE-49FA-4C69-86FB-B1D506E8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기본 </a:t>
            </a:r>
            <a:r>
              <a:rPr lang="ko-KR" altLang="en-US" dirty="0" err="1"/>
              <a:t>기믹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박자에 맞추어 점수 내보기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메인 </a:t>
            </a:r>
            <a:r>
              <a:rPr lang="ko-KR" altLang="en-US" dirty="0" err="1"/>
              <a:t>기믹</a:t>
            </a:r>
            <a:r>
              <a:rPr lang="en-US" altLang="ko-KR" baseline="30000" dirty="0"/>
              <a:t>(1)</a:t>
            </a:r>
            <a:r>
              <a:rPr lang="ko-KR" altLang="en-US" dirty="0"/>
              <a:t>을 추가해 </a:t>
            </a:r>
            <a:r>
              <a:rPr lang="en-US" altLang="ko-KR" dirty="0"/>
              <a:t>prototype </a:t>
            </a:r>
            <a:r>
              <a:rPr lang="ko-KR" altLang="en-US" dirty="0"/>
              <a:t>완성 </a:t>
            </a:r>
            <a:r>
              <a:rPr lang="en-US" altLang="ko-KR" dirty="0">
                <a:solidFill>
                  <a:srgbClr val="FF0000"/>
                </a:solidFill>
              </a:rPr>
              <a:t>(&lt;- </a:t>
            </a:r>
            <a:r>
              <a:rPr lang="ko-KR" altLang="en-US" dirty="0">
                <a:solidFill>
                  <a:srgbClr val="FF0000"/>
                </a:solidFill>
              </a:rPr>
              <a:t>현재의 단계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스테이지의 이동</a:t>
            </a:r>
            <a:r>
              <a:rPr lang="en-US" altLang="ko-KR" dirty="0"/>
              <a:t>, </a:t>
            </a:r>
            <a:r>
              <a:rPr lang="ko-KR" altLang="en-US" dirty="0"/>
              <a:t>생성 및 캐릭터 이동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비주얼 적 요소</a:t>
            </a:r>
            <a:r>
              <a:rPr lang="en-US" altLang="ko-KR" dirty="0"/>
              <a:t>, </a:t>
            </a:r>
            <a:r>
              <a:rPr lang="ko-KR" altLang="en-US" dirty="0"/>
              <a:t>부가적인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ko-KR" altLang="en-US" dirty="0" err="1"/>
              <a:t>무브</a:t>
            </a:r>
            <a:r>
              <a:rPr lang="en-US" altLang="ko-KR" dirty="0"/>
              <a:t>, </a:t>
            </a:r>
            <a:r>
              <a:rPr lang="ko-KR" altLang="en-US" dirty="0"/>
              <a:t>게임 이펙트</a:t>
            </a:r>
            <a:r>
              <a:rPr lang="en-US" altLang="ko-KR" dirty="0"/>
              <a:t>) </a:t>
            </a:r>
            <a:r>
              <a:rPr lang="ko-KR" altLang="en-US" dirty="0"/>
              <a:t>들 추가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플레이 가능한 게임 완성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스토리 및 컨셉</a:t>
            </a:r>
            <a:r>
              <a:rPr lang="en-US" altLang="ko-KR" dirty="0"/>
              <a:t>, </a:t>
            </a:r>
            <a:r>
              <a:rPr lang="ko-KR" altLang="en-US" dirty="0"/>
              <a:t>디자인 등 게임의 외적 요소 완성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게임의 기술적인 문제</a:t>
            </a:r>
            <a:r>
              <a:rPr lang="en-US" altLang="ko-KR" dirty="0"/>
              <a:t>(</a:t>
            </a:r>
            <a:r>
              <a:rPr lang="ko-KR" altLang="en-US" dirty="0"/>
              <a:t>후술할 딜레이 문제 등</a:t>
            </a:r>
            <a:r>
              <a:rPr lang="en-US" altLang="ko-KR" dirty="0"/>
              <a:t>) </a:t>
            </a:r>
            <a:r>
              <a:rPr lang="ko-KR" altLang="en-US" dirty="0"/>
              <a:t>완성해 게임 완성도 높이기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A430-2EA7-4059-A079-B636113D3CC6}"/>
              </a:ext>
            </a:extLst>
          </p:cNvPr>
          <p:cNvSpPr txBox="1"/>
          <p:nvPr/>
        </p:nvSpPr>
        <p:spPr>
          <a:xfrm>
            <a:off x="1261872" y="6180137"/>
            <a:ext cx="714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기믹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(Gimmick)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게임의 몬스터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함정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퍼즐 리듬게임의 특이한 노트배열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채보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(Stage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를 구성하는 노트파일 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에서 나타나는 패턴이나 진행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매커니즘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F20B7-5A13-4192-B195-5E54B7EA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D0849-389F-4A25-A406-EFD01F0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PC(Steam)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협업 툴 </a:t>
            </a:r>
            <a:r>
              <a:rPr lang="ko-KR" altLang="en-US" dirty="0" err="1">
                <a:latin typeface="+mn-ea"/>
              </a:rPr>
              <a:t>디스코드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(Discord) 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4962B6-7CA6-4F5B-81F3-BF1C765D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89" y="2607178"/>
            <a:ext cx="3073668" cy="3133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F4F11-5632-47FA-B97F-FC6429B2B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92" y="3029437"/>
            <a:ext cx="4607508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A7708-742E-4125-BD0D-FC405B213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7" y="3795717"/>
            <a:ext cx="3265321" cy="2900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703E77-45FA-4E58-BD0D-5935077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058" y="2303572"/>
            <a:ext cx="2967440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6C5A5857-A25B-49D2-957C-2E1F61F68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4167" y="5629678"/>
            <a:ext cx="2291922" cy="442821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3FDC74FF-A7AC-4DB4-B4AC-C85003E9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89" y="1691322"/>
            <a:ext cx="20955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4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8C21D-EF8D-4D70-B4FF-1D5A007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DDDE8-439A-4B84-8901-64EDAE16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Unity 21.214f1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2ECEE-6E5B-41A1-A0C7-A2BC423A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54" y="2337757"/>
            <a:ext cx="7975158" cy="4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2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6BB6C-B208-4F2A-BA3B-4CB84741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분업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09F11-61AB-4A6E-BB84-A0EE0B4D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3</a:t>
            </a:r>
            <a:r>
              <a:rPr lang="ko-KR" altLang="en-US" dirty="0"/>
              <a:t>개의 파트로 나누어서 진행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A16267-BAC4-4E53-8974-A95FE1FAB378}"/>
              </a:ext>
            </a:extLst>
          </p:cNvPr>
          <p:cNvGrpSpPr/>
          <p:nvPr/>
        </p:nvGrpSpPr>
        <p:grpSpPr>
          <a:xfrm>
            <a:off x="2042121" y="2726929"/>
            <a:ext cx="500592" cy="802510"/>
            <a:chOff x="730322" y="4875692"/>
            <a:chExt cx="721687" cy="115695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676696-87AF-4E7B-81D3-9C602037FBE5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BAD33EE-747A-471A-9693-D67F303216F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380456-3FC0-4E53-AA39-F1A6CF94C8A2}"/>
              </a:ext>
            </a:extLst>
          </p:cNvPr>
          <p:cNvGrpSpPr/>
          <p:nvPr/>
        </p:nvGrpSpPr>
        <p:grpSpPr>
          <a:xfrm>
            <a:off x="2042121" y="4076968"/>
            <a:ext cx="500592" cy="802510"/>
            <a:chOff x="730322" y="4875692"/>
            <a:chExt cx="721687" cy="11569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F4DEBA-D5E3-49AB-9261-D93EBE7D7DDB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30E04674-FF0D-41EF-9E71-A41562CCE2D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4FBDD9-0F67-47C9-9EED-D4344F36E547}"/>
              </a:ext>
            </a:extLst>
          </p:cNvPr>
          <p:cNvGrpSpPr/>
          <p:nvPr/>
        </p:nvGrpSpPr>
        <p:grpSpPr>
          <a:xfrm>
            <a:off x="2034745" y="5427994"/>
            <a:ext cx="500592" cy="802510"/>
            <a:chOff x="730322" y="4875692"/>
            <a:chExt cx="721687" cy="115695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0325B5-4B74-4ABB-A99B-F4F5D8E18DA8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161B4249-0D56-4431-BF39-91B18F0101B2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AD2106-5366-446E-898E-C97C97E47CB8}"/>
              </a:ext>
            </a:extLst>
          </p:cNvPr>
          <p:cNvSpPr/>
          <p:nvPr/>
        </p:nvSpPr>
        <p:spPr>
          <a:xfrm>
            <a:off x="2857038" y="2739322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Editor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A3488-FD77-4564-BDD5-CCAF7D288541}"/>
              </a:ext>
            </a:extLst>
          </p:cNvPr>
          <p:cNvSpPr/>
          <p:nvPr/>
        </p:nvSpPr>
        <p:spPr>
          <a:xfrm>
            <a:off x="2857037" y="4083658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In-Game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644611-C214-4F64-8162-B970AFB105B5}"/>
              </a:ext>
            </a:extLst>
          </p:cNvPr>
          <p:cNvSpPr/>
          <p:nvPr/>
        </p:nvSpPr>
        <p:spPr>
          <a:xfrm>
            <a:off x="2857037" y="5427994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10634498-05D0-4F02-BCAE-318A8F2A1ACB}"/>
              </a:ext>
            </a:extLst>
          </p:cNvPr>
          <p:cNvSpPr/>
          <p:nvPr/>
        </p:nvSpPr>
        <p:spPr>
          <a:xfrm>
            <a:off x="6509712" y="3774341"/>
            <a:ext cx="2284936" cy="1421144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E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/>
              <a:t>Integration</a:t>
            </a:r>
            <a:endParaRPr lang="ko-KR" altLang="en-US" sz="20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53F22CA-DDD5-4121-87D6-6651D2DCF817}"/>
              </a:ext>
            </a:extLst>
          </p:cNvPr>
          <p:cNvSpPr/>
          <p:nvPr/>
        </p:nvSpPr>
        <p:spPr>
          <a:xfrm>
            <a:off x="4440483" y="3853060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7006168-E42C-4369-96CE-C8E20DC135FC}"/>
              </a:ext>
            </a:extLst>
          </p:cNvPr>
          <p:cNvSpPr/>
          <p:nvPr/>
        </p:nvSpPr>
        <p:spPr>
          <a:xfrm>
            <a:off x="4440483" y="4543747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6660642-99EC-4DC3-9153-731C96EC0F87}"/>
              </a:ext>
            </a:extLst>
          </p:cNvPr>
          <p:cNvSpPr/>
          <p:nvPr/>
        </p:nvSpPr>
        <p:spPr>
          <a:xfrm>
            <a:off x="3343054" y="4904817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D22BA7C2-62B6-46B2-A9C4-F552CA0EE1CC}"/>
              </a:ext>
            </a:extLst>
          </p:cNvPr>
          <p:cNvSpPr/>
          <p:nvPr/>
        </p:nvSpPr>
        <p:spPr>
          <a:xfrm>
            <a:off x="3328481" y="3573550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2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4A13-2290-4298-B822-1121ACF0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EAD94-79BB-4E9E-ACAC-98691C27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>
                <a:latin typeface="+mn-ea"/>
              </a:rPr>
              <a:t>에디터개발이유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게임을 서비스하고 운영할 경우 팀원이 늘어났을 때 혹은 서비스중의 분업을 고려해 개발분업을 하였음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서비스가 시작 되면 아트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노트파일제작</a:t>
            </a:r>
            <a:r>
              <a:rPr lang="en-US" altLang="ko-KR" dirty="0">
                <a:latin typeface="+mn-ea"/>
              </a:rPr>
              <a:t>(STAGE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하는 팀원을 따로 두어서 비개발자도 원활하게 소통이 가능하도록 제작함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리듬게임에서 많이 쓰이는 형태인 </a:t>
            </a:r>
            <a:r>
              <a:rPr lang="en-US" altLang="ko-KR" dirty="0">
                <a:latin typeface="+mn-ea"/>
              </a:rPr>
              <a:t>BMS (Be-music script) </a:t>
            </a:r>
            <a:r>
              <a:rPr lang="ko-KR" altLang="en-US" dirty="0">
                <a:latin typeface="+mn-ea"/>
              </a:rPr>
              <a:t>라는 시뮬레이터와 해 해당 노트 파일 규격이 있는데 이를 벤치마킹하였음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96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8176D-255F-462F-9F9B-9B59BC15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기본 </a:t>
            </a:r>
            <a:r>
              <a:rPr lang="ko-KR" altLang="en-US" dirty="0" err="1">
                <a:latin typeface="+mj-ea"/>
              </a:rPr>
              <a:t>기믹</a:t>
            </a:r>
            <a:r>
              <a:rPr lang="ko-KR" altLang="en-US" dirty="0">
                <a:latin typeface="+mj-ea"/>
              </a:rPr>
              <a:t>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6C4EE-2778-4378-A6A2-2E23F2E7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예시화면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후에 </a:t>
            </a:r>
            <a:r>
              <a:rPr lang="en-US" altLang="ko-KR" dirty="0"/>
              <a:t>Stage</a:t>
            </a:r>
            <a:r>
              <a:rPr lang="ko-KR" altLang="en-US" dirty="0"/>
              <a:t>가 스크롤되는 타이밍을 알 수 있는 장치</a:t>
            </a:r>
            <a:r>
              <a:rPr lang="en-US" altLang="ko-KR" dirty="0"/>
              <a:t>(</a:t>
            </a:r>
            <a:r>
              <a:rPr lang="ko-KR" altLang="en-US" dirty="0"/>
              <a:t>타이밍바</a:t>
            </a:r>
            <a:r>
              <a:rPr lang="en-US" altLang="ko-KR" dirty="0"/>
              <a:t>)</a:t>
            </a:r>
            <a:r>
              <a:rPr lang="ko-KR" altLang="en-US" dirty="0"/>
              <a:t>로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35D33ED-0C67-4C25-9B2C-F43C1617B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7"/>
          <a:stretch/>
        </p:blipFill>
        <p:spPr>
          <a:xfrm>
            <a:off x="1261872" y="5253703"/>
            <a:ext cx="5477547" cy="66344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D74DD4-6444-42C5-909A-74672D616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5"/>
          <a:stretch/>
        </p:blipFill>
        <p:spPr>
          <a:xfrm>
            <a:off x="1261873" y="5985891"/>
            <a:ext cx="5477547" cy="663449"/>
          </a:xfrm>
          <a:prstGeom prst="rect">
            <a:avLst/>
          </a:prstGeom>
        </p:spPr>
      </p:pic>
      <p:pic>
        <p:nvPicPr>
          <p:cNvPr id="7" name="그림 6" descr="텍스트, 모니터, 전자기기, 은색이(가) 표시된 사진&#10;&#10;자동 생성된 설명">
            <a:extLst>
              <a:ext uri="{FF2B5EF4-FFF2-40B4-BE49-F238E27FC236}">
                <a16:creationId xmlns:a16="http://schemas.microsoft.com/office/drawing/2014/main" id="{5D577B78-DCEB-45D9-85FF-30BBAD0D9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692" y="2411666"/>
            <a:ext cx="5715000" cy="2259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C7283-321F-4F40-80F9-9126CBF73156}"/>
              </a:ext>
            </a:extLst>
          </p:cNvPr>
          <p:cNvSpPr txBox="1"/>
          <p:nvPr/>
        </p:nvSpPr>
        <p:spPr>
          <a:xfrm>
            <a:off x="6739419" y="6163726"/>
            <a:ext cx="362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다른 레퍼런스 게임들 에서의 활용모습</a:t>
            </a:r>
          </a:p>
        </p:txBody>
      </p:sp>
    </p:spTree>
    <p:extLst>
      <p:ext uri="{BB962C8B-B14F-4D97-AF65-F5344CB8AC3E}">
        <p14:creationId xmlns:p14="http://schemas.microsoft.com/office/powerpoint/2010/main" val="264220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A51CF-7F16-4CE0-9A44-D11314AA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프로토타입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C8CC9-6F36-451B-8449-84917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진행중인 과정 중 하나이며</a:t>
            </a:r>
            <a:br>
              <a:rPr lang="en-US" altLang="ko-KR" dirty="0"/>
            </a:br>
            <a:r>
              <a:rPr lang="ko-KR" altLang="en-US" dirty="0"/>
              <a:t>아래와 같은 플레이 장면을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91C0125-75A3-432B-8E41-11E5B2B6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960687"/>
            <a:ext cx="5715000" cy="3219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5801-820B-4CA9-B0FE-645FAE4D4F77}"/>
              </a:ext>
            </a:extLst>
          </p:cNvPr>
          <p:cNvSpPr txBox="1"/>
          <p:nvPr/>
        </p:nvSpPr>
        <p:spPr>
          <a:xfrm>
            <a:off x="6170212" y="619447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캐릭터의 이동과 피격 피드백</a:t>
            </a:r>
          </a:p>
        </p:txBody>
      </p:sp>
    </p:spTree>
    <p:extLst>
      <p:ext uri="{BB962C8B-B14F-4D97-AF65-F5344CB8AC3E}">
        <p14:creationId xmlns:p14="http://schemas.microsoft.com/office/powerpoint/2010/main" val="6977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3191D-BE98-4317-ADE1-3B4648E3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2267-4463-45FF-9B3A-B73FFFB7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F7D7E-81A8-4E2B-B36C-3AEC12D4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40" y="2255365"/>
            <a:ext cx="6638211" cy="37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64F7C-DAA0-47B4-9E2F-229593ADB7AC}"/>
              </a:ext>
            </a:extLst>
          </p:cNvPr>
          <p:cNvSpPr txBox="1"/>
          <p:nvPr/>
        </p:nvSpPr>
        <p:spPr>
          <a:xfrm>
            <a:off x="8188411" y="2108886"/>
            <a:ext cx="28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음악 파일 불러오기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노트 파일 입출력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606F8-7EEE-4E54-BEDC-4897A5729166}"/>
              </a:ext>
            </a:extLst>
          </p:cNvPr>
          <p:cNvSpPr txBox="1"/>
          <p:nvPr/>
        </p:nvSpPr>
        <p:spPr>
          <a:xfrm>
            <a:off x="1633344" y="5999784"/>
            <a:ext cx="60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시간에 맞추어 스크롤 가능</a:t>
            </a:r>
            <a:r>
              <a:rPr lang="en-US" altLang="ko-KR" dirty="0">
                <a:latin typeface="+mn-ea"/>
              </a:rPr>
              <a:t>. . ..</a:t>
            </a:r>
            <a:r>
              <a:rPr lang="ko-KR" altLang="en-US" dirty="0">
                <a:latin typeface="+mn-ea"/>
              </a:rPr>
              <a:t>등등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F22574-1EAB-4605-BCD8-6DDCF8F5E182}"/>
              </a:ext>
            </a:extLst>
          </p:cNvPr>
          <p:cNvCxnSpPr>
            <a:cxnSpLocks/>
          </p:cNvCxnSpPr>
          <p:nvPr/>
        </p:nvCxnSpPr>
        <p:spPr>
          <a:xfrm flipH="1">
            <a:off x="1367624" y="4222143"/>
            <a:ext cx="48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BE08CE-8AA0-4034-828C-FDE21EBAA7F4}"/>
              </a:ext>
            </a:extLst>
          </p:cNvPr>
          <p:cNvSpPr txBox="1"/>
          <p:nvPr/>
        </p:nvSpPr>
        <p:spPr>
          <a:xfrm>
            <a:off x="544015" y="4037477"/>
            <a:ext cx="10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04559-63C9-4C9C-BBA4-F12248974BCD}"/>
              </a:ext>
            </a:extLst>
          </p:cNvPr>
          <p:cNvSpPr txBox="1"/>
          <p:nvPr/>
        </p:nvSpPr>
        <p:spPr>
          <a:xfrm>
            <a:off x="2696653" y="3198168"/>
            <a:ext cx="5902103" cy="175432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CBFC3-31B0-451E-ADF1-E94C775ADB93}"/>
              </a:ext>
            </a:extLst>
          </p:cNvPr>
          <p:cNvSpPr txBox="1"/>
          <p:nvPr/>
        </p:nvSpPr>
        <p:spPr>
          <a:xfrm>
            <a:off x="8770289" y="3429000"/>
            <a:ext cx="240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Click</a:t>
            </a:r>
            <a:r>
              <a:rPr lang="ko-KR" altLang="en-US" dirty="0">
                <a:latin typeface="+mn-ea"/>
              </a:rPr>
              <a:t>을 통해  타입을 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70275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7DE1D-2B6C-4656-9EF8-C51C118D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FD040E-B08B-456B-882B-6F5BDB875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842521"/>
            <a:ext cx="8594725" cy="2323895"/>
          </a:xfrm>
        </p:spPr>
      </p:pic>
    </p:spTree>
    <p:extLst>
      <p:ext uri="{BB962C8B-B14F-4D97-AF65-F5344CB8AC3E}">
        <p14:creationId xmlns:p14="http://schemas.microsoft.com/office/powerpoint/2010/main" val="261465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CABB7-2855-4111-897B-E0E56B8E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3A821-1507-4B9A-B8B2-87C6BB0A643D}"/>
              </a:ext>
            </a:extLst>
          </p:cNvPr>
          <p:cNvSpPr/>
          <p:nvPr/>
        </p:nvSpPr>
        <p:spPr>
          <a:xfrm>
            <a:off x="2417197" y="3116911"/>
            <a:ext cx="5947575" cy="23694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플레이씬</a:t>
            </a:r>
            <a:r>
              <a:rPr lang="en-US" altLang="ko-KR" dirty="0">
                <a:latin typeface="+mn-ea"/>
              </a:rPr>
              <a:t>(Note)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987F71-DDB9-45CD-8E82-B2E38ED02776}"/>
              </a:ext>
            </a:extLst>
          </p:cNvPr>
          <p:cNvSpPr/>
          <p:nvPr/>
        </p:nvSpPr>
        <p:spPr>
          <a:xfrm>
            <a:off x="6623437" y="5247861"/>
            <a:ext cx="2896660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타이밍바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AF4BE2-51D7-450A-9E58-ADB8162C4B8F}"/>
              </a:ext>
            </a:extLst>
          </p:cNvPr>
          <p:cNvSpPr/>
          <p:nvPr/>
        </p:nvSpPr>
        <p:spPr>
          <a:xfrm>
            <a:off x="4354001" y="5226313"/>
            <a:ext cx="2073965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27F83-D335-45BC-A480-79DA435AE433}"/>
              </a:ext>
            </a:extLst>
          </p:cNvPr>
          <p:cNvSpPr/>
          <p:nvPr/>
        </p:nvSpPr>
        <p:spPr>
          <a:xfrm>
            <a:off x="2218413" y="2825370"/>
            <a:ext cx="6408752" cy="5565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설정 등의 상호작용 </a:t>
            </a:r>
            <a:r>
              <a:rPr lang="en-US" altLang="ko-KR" dirty="0">
                <a:latin typeface="+mn-ea"/>
              </a:rPr>
              <a:t>UI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830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237E-0622-4CB9-89D4-36598EC1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F993E-B427-49A5-BD6C-FABCCF5F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>
                <a:latin typeface="+mn-ea"/>
              </a:rPr>
              <a:t>기본적인 용어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 제안배경 및 목적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기획의도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레퍼런스 벤치마킹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개발과정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게임구성 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기획 및 개발내용 </a:t>
            </a:r>
            <a:r>
              <a:rPr lang="en-US" altLang="ko-KR" sz="1900" dirty="0">
                <a:latin typeface="+mn-ea"/>
              </a:rPr>
              <a:t>Game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>
                <a:latin typeface="+mn-ea"/>
              </a:rPr>
              <a:t>Design)</a:t>
            </a:r>
            <a:endParaRPr lang="en-US" altLang="ko-KR" sz="19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프로젝트의 차별성 및 강점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기술적 어려움들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차후 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356512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8FEA7-7514-4AF9-95C5-2A74920B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DAEDE-6828-48F7-98D1-E3538437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18" y="2378216"/>
            <a:ext cx="6541030" cy="33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6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4603A5-90BE-4C22-88FA-17A23E684FA3}"/>
              </a:ext>
            </a:extLst>
          </p:cNvPr>
          <p:cNvSpPr/>
          <p:nvPr/>
        </p:nvSpPr>
        <p:spPr>
          <a:xfrm>
            <a:off x="1319917" y="2433099"/>
            <a:ext cx="9634595" cy="2615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B0F5A8-40C3-4D90-B6DE-B48F1EC1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Scene</a:t>
            </a:r>
            <a:r>
              <a:rPr lang="ko-KR" altLang="en-US" dirty="0">
                <a:latin typeface="+mj-ea"/>
              </a:rPr>
              <a:t>의 흐름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7AF7A-4D02-4882-A5D7-162BF62ECB11}"/>
              </a:ext>
            </a:extLst>
          </p:cNvPr>
          <p:cNvSpPr/>
          <p:nvPr/>
        </p:nvSpPr>
        <p:spPr>
          <a:xfrm>
            <a:off x="1697313" y="538238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150ECA-BF19-4043-A5F8-36EB10143317}"/>
              </a:ext>
            </a:extLst>
          </p:cNvPr>
          <p:cNvSpPr/>
          <p:nvPr/>
        </p:nvSpPr>
        <p:spPr>
          <a:xfrm>
            <a:off x="3984582" y="290568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스토리 모드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E106E-F4B9-4B8B-AA7D-D662F2E3CC97}"/>
              </a:ext>
            </a:extLst>
          </p:cNvPr>
          <p:cNvSpPr/>
          <p:nvPr/>
        </p:nvSpPr>
        <p:spPr>
          <a:xfrm>
            <a:off x="3984582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플레이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F83155-409A-4EFD-9E94-4813A1B8D329}"/>
              </a:ext>
            </a:extLst>
          </p:cNvPr>
          <p:cNvSpPr/>
          <p:nvPr/>
        </p:nvSpPr>
        <p:spPr>
          <a:xfrm>
            <a:off x="8902788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설정창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A158B-B508-492E-9B57-329EB9C9D529}"/>
              </a:ext>
            </a:extLst>
          </p:cNvPr>
          <p:cNvSpPr/>
          <p:nvPr/>
        </p:nvSpPr>
        <p:spPr>
          <a:xfrm>
            <a:off x="6135535" y="288467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1CAD-8D97-4834-9D5D-E2AE1C7CC86D}"/>
              </a:ext>
            </a:extLst>
          </p:cNvPr>
          <p:cNvSpPr/>
          <p:nvPr/>
        </p:nvSpPr>
        <p:spPr>
          <a:xfrm>
            <a:off x="6135535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 게임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66D84FF-66FE-43C6-9B6D-B16965CF592C}"/>
              </a:ext>
            </a:extLst>
          </p:cNvPr>
          <p:cNvSpPr/>
          <p:nvPr/>
        </p:nvSpPr>
        <p:spPr>
          <a:xfrm>
            <a:off x="5699843" y="317754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5F01FD9-B37A-4115-9130-834C0C0A083E}"/>
              </a:ext>
            </a:extLst>
          </p:cNvPr>
          <p:cNvSpPr/>
          <p:nvPr/>
        </p:nvSpPr>
        <p:spPr>
          <a:xfrm>
            <a:off x="7929966" y="4072842"/>
            <a:ext cx="834390" cy="2155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7A4AA4-A085-413A-807A-B013ECCABDC8}"/>
              </a:ext>
            </a:extLst>
          </p:cNvPr>
          <p:cNvSpPr/>
          <p:nvPr/>
        </p:nvSpPr>
        <p:spPr>
          <a:xfrm>
            <a:off x="5699843" y="412347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2A29E1F-EE94-45B6-BA2B-8FF7B7838B2A}"/>
              </a:ext>
            </a:extLst>
          </p:cNvPr>
          <p:cNvSpPr/>
          <p:nvPr/>
        </p:nvSpPr>
        <p:spPr>
          <a:xfrm>
            <a:off x="6851064" y="3596046"/>
            <a:ext cx="224942" cy="29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71F9A2-B3C6-4498-849C-6AD7B0402601}"/>
              </a:ext>
            </a:extLst>
          </p:cNvPr>
          <p:cNvSpPr/>
          <p:nvPr/>
        </p:nvSpPr>
        <p:spPr>
          <a:xfrm>
            <a:off x="1697313" y="3359493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메뉴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6EF9A-899D-4A8F-B80E-F3A9E14D566F}"/>
              </a:ext>
            </a:extLst>
          </p:cNvPr>
          <p:cNvSpPr txBox="1"/>
          <p:nvPr/>
        </p:nvSpPr>
        <p:spPr>
          <a:xfrm>
            <a:off x="1319917" y="2482080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</a:t>
            </a:r>
          </a:p>
        </p:txBody>
      </p:sp>
      <p:sp>
        <p:nvSpPr>
          <p:cNvPr id="21" name="화살표: 위로 구부러짐 20">
            <a:extLst>
              <a:ext uri="{FF2B5EF4-FFF2-40B4-BE49-F238E27FC236}">
                <a16:creationId xmlns:a16="http://schemas.microsoft.com/office/drawing/2014/main" id="{C52E6F9E-A63A-4799-B25E-F0B3584DB74A}"/>
              </a:ext>
            </a:extLst>
          </p:cNvPr>
          <p:cNvSpPr/>
          <p:nvPr/>
        </p:nvSpPr>
        <p:spPr>
          <a:xfrm>
            <a:off x="2759103" y="4690788"/>
            <a:ext cx="7164125" cy="115695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ADD783-F5D9-49C2-8882-F631BE8343F5}"/>
              </a:ext>
            </a:extLst>
          </p:cNvPr>
          <p:cNvSpPr/>
          <p:nvPr/>
        </p:nvSpPr>
        <p:spPr>
          <a:xfrm>
            <a:off x="5369067" y="2631882"/>
            <a:ext cx="1025719" cy="2079908"/>
          </a:xfrm>
          <a:prstGeom prst="rect">
            <a:avLst/>
          </a:prstGeom>
          <a:solidFill>
            <a:schemeClr val="accent5">
              <a:alpha val="53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난이도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</a:b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6386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CE0F-E5C4-403D-9C0C-944068FB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난이도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968BAE-BBE3-48FB-9B81-A91221375940}"/>
              </a:ext>
            </a:extLst>
          </p:cNvPr>
          <p:cNvSpPr/>
          <p:nvPr/>
        </p:nvSpPr>
        <p:spPr>
          <a:xfrm>
            <a:off x="1434767" y="2979149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플레이할 곡 선택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FDA315-DB53-4310-9429-77FC84AD1244}"/>
              </a:ext>
            </a:extLst>
          </p:cNvPr>
          <p:cNvSpPr/>
          <p:nvPr/>
        </p:nvSpPr>
        <p:spPr>
          <a:xfrm>
            <a:off x="1434767" y="4519716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악기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5E94C5-F0DF-4314-856C-88ECF4397A1D}"/>
              </a:ext>
            </a:extLst>
          </p:cNvPr>
          <p:cNvSpPr/>
          <p:nvPr/>
        </p:nvSpPr>
        <p:spPr>
          <a:xfrm>
            <a:off x="4404910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난이도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0CEC1-84F5-48F0-972A-7D51469B3A64}"/>
              </a:ext>
            </a:extLst>
          </p:cNvPr>
          <p:cNvSpPr/>
          <p:nvPr/>
        </p:nvSpPr>
        <p:spPr>
          <a:xfrm>
            <a:off x="7375054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인 게임 </a:t>
            </a:r>
            <a:r>
              <a:rPr lang="en-US" altLang="ko-KR" dirty="0">
                <a:latin typeface="+mn-ea"/>
              </a:rPr>
              <a:t>Scene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8FDDE87-F6EB-4398-B779-8557124653E7}"/>
              </a:ext>
            </a:extLst>
          </p:cNvPr>
          <p:cNvSpPr/>
          <p:nvPr/>
        </p:nvSpPr>
        <p:spPr>
          <a:xfrm>
            <a:off x="3774603" y="3493393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5F102E0-73A0-4851-B206-FC09F0CC67B4}"/>
              </a:ext>
            </a:extLst>
          </p:cNvPr>
          <p:cNvSpPr/>
          <p:nvPr/>
        </p:nvSpPr>
        <p:spPr>
          <a:xfrm>
            <a:off x="6744747" y="3488032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26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7AB55-5DD5-4889-B8B6-08DB0A50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키보드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512D55-988D-49B6-9988-5D846AB2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 F J K Space bar</a:t>
            </a:r>
            <a:r>
              <a:rPr lang="ko-KR" altLang="en-US" dirty="0">
                <a:latin typeface="+mn-ea"/>
              </a:rPr>
              <a:t>로 게임이 진행됨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D: </a:t>
            </a:r>
            <a:r>
              <a:rPr lang="ko-KR" altLang="en-US" dirty="0">
                <a:latin typeface="+mn-ea"/>
              </a:rPr>
              <a:t>왼쪽이동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K: </a:t>
            </a:r>
            <a:r>
              <a:rPr lang="ko-KR" altLang="en-US" dirty="0">
                <a:latin typeface="+mn-ea"/>
              </a:rPr>
              <a:t>오른쪽이동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FJ: </a:t>
            </a:r>
            <a:r>
              <a:rPr lang="ko-KR" altLang="en-US" dirty="0">
                <a:latin typeface="+mn-ea"/>
              </a:rPr>
              <a:t>연속공격 및 앞으로 전진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몬스터를 여러 번 눌러서 처리할 경우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Spacebar: </a:t>
            </a:r>
            <a:r>
              <a:rPr lang="ko-KR" altLang="en-US" dirty="0">
                <a:latin typeface="+mn-ea"/>
              </a:rPr>
              <a:t>상호작용 및 회피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점프 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23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9BB4-1A91-4D9B-951A-DCE2006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35BBD-D946-4C76-A250-657AAD3A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(Note)</a:t>
            </a:r>
          </a:p>
          <a:p>
            <a:r>
              <a:rPr lang="ko-KR" altLang="en-US" dirty="0">
                <a:latin typeface="+mn-ea"/>
              </a:rPr>
              <a:t>몬스터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처리해야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함정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캐릭터가 피해야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</a:t>
            </a:r>
            <a:r>
              <a:rPr lang="en-US" altLang="ko-KR" dirty="0">
                <a:latin typeface="+mn-ea"/>
              </a:rPr>
              <a:t>(Stage) – </a:t>
            </a:r>
            <a:r>
              <a:rPr lang="ko-KR" altLang="en-US" dirty="0">
                <a:latin typeface="+mn-ea"/>
              </a:rPr>
              <a:t>캐릭터가 이동 가능한 종류의 노트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</a:t>
            </a:r>
            <a:r>
              <a:rPr lang="ko-KR" altLang="en-US" dirty="0">
                <a:latin typeface="+mn-ea"/>
              </a:rPr>
              <a:t>아님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나머지 지형지물 및 이펙트들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842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845D-9606-4B63-974C-D0BBAC8A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5E8234-DB7C-4BCD-A028-5E1B6217E8BE}"/>
              </a:ext>
            </a:extLst>
          </p:cNvPr>
          <p:cNvSpPr/>
          <p:nvPr/>
        </p:nvSpPr>
        <p:spPr>
          <a:xfrm>
            <a:off x="2173851" y="4454262"/>
            <a:ext cx="3726352" cy="981849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56C100-3CFA-47A6-B99C-00DDA3C95AB1}"/>
              </a:ext>
            </a:extLst>
          </p:cNvPr>
          <p:cNvSpPr/>
          <p:nvPr/>
        </p:nvSpPr>
        <p:spPr>
          <a:xfrm>
            <a:off x="958745" y="2214637"/>
            <a:ext cx="8809958" cy="2020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03F780-626F-4FE7-88F4-A4541564857A}"/>
              </a:ext>
            </a:extLst>
          </p:cNvPr>
          <p:cNvSpPr/>
          <p:nvPr/>
        </p:nvSpPr>
        <p:spPr>
          <a:xfrm>
            <a:off x="705505" y="3718946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상호작용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139E0C-E7C0-4836-BF2E-E74847F26FF9}"/>
              </a:ext>
            </a:extLst>
          </p:cNvPr>
          <p:cNvSpPr/>
          <p:nvPr/>
        </p:nvSpPr>
        <p:spPr>
          <a:xfrm>
            <a:off x="2376578" y="308691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움직임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066CF-5638-497E-BA3C-975563B0DC4D}"/>
              </a:ext>
            </a:extLst>
          </p:cNvPr>
          <p:cNvSpPr/>
          <p:nvPr/>
        </p:nvSpPr>
        <p:spPr>
          <a:xfrm>
            <a:off x="2516492" y="4573970"/>
            <a:ext cx="29673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주변 구조물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배경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E6F7B-9017-4BB9-BB7E-AA2AC3809303}"/>
              </a:ext>
            </a:extLst>
          </p:cNvPr>
          <p:cNvSpPr/>
          <p:nvPr/>
        </p:nvSpPr>
        <p:spPr>
          <a:xfrm>
            <a:off x="4827479" y="2493501"/>
            <a:ext cx="23913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</a:t>
            </a:r>
            <a:r>
              <a:rPr lang="ko-KR" alt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칸으로 이동하는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3C246-B433-49DE-9930-EAB89486AFD4}"/>
              </a:ext>
            </a:extLst>
          </p:cNvPr>
          <p:cNvSpPr/>
          <p:nvPr/>
        </p:nvSpPr>
        <p:spPr>
          <a:xfrm>
            <a:off x="4416544" y="338714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칸으로 이동</a:t>
            </a:r>
            <a:r>
              <a:rPr lang="en-US" altLang="ko-KR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X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86A2E-72F5-4D75-928D-735740A00837}"/>
              </a:ext>
            </a:extLst>
          </p:cNvPr>
          <p:cNvSpPr/>
          <p:nvPr/>
        </p:nvSpPr>
        <p:spPr>
          <a:xfrm>
            <a:off x="7208351" y="2466391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E6E0E7-5BBA-4ACD-8E07-349DE272AD13}"/>
              </a:ext>
            </a:extLst>
          </p:cNvPr>
          <p:cNvSpPr/>
          <p:nvPr/>
        </p:nvSpPr>
        <p:spPr>
          <a:xfrm>
            <a:off x="7383862" y="3296649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 불가능한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7765D8-5A04-4BA4-8D6E-797F6B08C0CE}"/>
              </a:ext>
            </a:extLst>
          </p:cNvPr>
          <p:cNvCxnSpPr>
            <a:cxnSpLocks/>
          </p:cNvCxnSpPr>
          <p:nvPr/>
        </p:nvCxnSpPr>
        <p:spPr>
          <a:xfrm flipV="1">
            <a:off x="2736941" y="3336617"/>
            <a:ext cx="749364" cy="39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E7AB15-0083-4022-B2D5-E6C168F959B8}"/>
              </a:ext>
            </a:extLst>
          </p:cNvPr>
          <p:cNvCxnSpPr>
            <a:cxnSpLocks/>
          </p:cNvCxnSpPr>
          <p:nvPr/>
        </p:nvCxnSpPr>
        <p:spPr>
          <a:xfrm>
            <a:off x="2615918" y="4158471"/>
            <a:ext cx="765961" cy="7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7189D-37C1-4AB7-A72F-7D21A982DC4C}"/>
              </a:ext>
            </a:extLst>
          </p:cNvPr>
          <p:cNvSpPr txBox="1"/>
          <p:nvPr/>
        </p:nvSpPr>
        <p:spPr>
          <a:xfrm>
            <a:off x="2516492" y="3035047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CDE53-3D96-404E-8556-9B968EA0C4E1}"/>
              </a:ext>
            </a:extLst>
          </p:cNvPr>
          <p:cNvSpPr txBox="1"/>
          <p:nvPr/>
        </p:nvSpPr>
        <p:spPr>
          <a:xfrm>
            <a:off x="2391801" y="4507588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6CE834-F27D-4A2A-8142-668DEFFD00E1}"/>
              </a:ext>
            </a:extLst>
          </p:cNvPr>
          <p:cNvCxnSpPr>
            <a:cxnSpLocks/>
          </p:cNvCxnSpPr>
          <p:nvPr/>
        </p:nvCxnSpPr>
        <p:spPr>
          <a:xfrm flipV="1">
            <a:off x="4076583" y="2652569"/>
            <a:ext cx="733680" cy="42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56C5B8-2CB1-44AA-86D0-BDD50F502132}"/>
              </a:ext>
            </a:extLst>
          </p:cNvPr>
          <p:cNvCxnSpPr>
            <a:cxnSpLocks/>
          </p:cNvCxnSpPr>
          <p:nvPr/>
        </p:nvCxnSpPr>
        <p:spPr>
          <a:xfrm>
            <a:off x="4145861" y="3425802"/>
            <a:ext cx="737172" cy="35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4BDF9D-6BB7-4D6C-81BE-DF47180870A8}"/>
              </a:ext>
            </a:extLst>
          </p:cNvPr>
          <p:cNvSpPr txBox="1"/>
          <p:nvPr/>
        </p:nvSpPr>
        <p:spPr>
          <a:xfrm>
            <a:off x="3920691" y="2508890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E3676-4F37-4370-A78A-AD427204B301}"/>
              </a:ext>
            </a:extLst>
          </p:cNvPr>
          <p:cNvSpPr txBox="1"/>
          <p:nvPr/>
        </p:nvSpPr>
        <p:spPr>
          <a:xfrm>
            <a:off x="4000151" y="3641246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B3CA5-687E-4EF0-86AC-194F88A857DA}"/>
              </a:ext>
            </a:extLst>
          </p:cNvPr>
          <p:cNvSpPr txBox="1"/>
          <p:nvPr/>
        </p:nvSpPr>
        <p:spPr>
          <a:xfrm>
            <a:off x="8284681" y="1835402"/>
            <a:ext cx="127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기타속성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D8717-F4CF-45D8-94B1-E76812FDEA6E}"/>
              </a:ext>
            </a:extLst>
          </p:cNvPr>
          <p:cNvSpPr txBox="1"/>
          <p:nvPr/>
        </p:nvSpPr>
        <p:spPr>
          <a:xfrm>
            <a:off x="7941012" y="4358526"/>
            <a:ext cx="288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파괴 가능 할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자리로 이동하는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통해 상호작용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D748A-FEC4-4221-91A4-947A701783ED}"/>
              </a:ext>
            </a:extLst>
          </p:cNvPr>
          <p:cNvSpPr txBox="1"/>
          <p:nvPr/>
        </p:nvSpPr>
        <p:spPr>
          <a:xfrm>
            <a:off x="893469" y="6194470"/>
            <a:ext cx="37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object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0498F-F134-407D-8341-6495F6898960}"/>
              </a:ext>
            </a:extLst>
          </p:cNvPr>
          <p:cNvSpPr txBox="1"/>
          <p:nvPr/>
        </p:nvSpPr>
        <p:spPr>
          <a:xfrm>
            <a:off x="958745" y="4712652"/>
            <a:ext cx="184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 파일에서 다루지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C3B95-58EA-40E4-AD78-EF07222F3822}"/>
              </a:ext>
            </a:extLst>
          </p:cNvPr>
          <p:cNvSpPr txBox="1"/>
          <p:nvPr/>
        </p:nvSpPr>
        <p:spPr>
          <a:xfrm>
            <a:off x="5900203" y="3825912"/>
            <a:ext cx="118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3B991-5805-47DC-9338-599925E8D1BC}"/>
              </a:ext>
            </a:extLst>
          </p:cNvPr>
          <p:cNvSpPr txBox="1"/>
          <p:nvPr/>
        </p:nvSpPr>
        <p:spPr>
          <a:xfrm>
            <a:off x="5993422" y="2866885"/>
            <a:ext cx="102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</a:t>
            </a:r>
          </a:p>
        </p:txBody>
      </p:sp>
    </p:spTree>
    <p:extLst>
      <p:ext uri="{BB962C8B-B14F-4D97-AF65-F5344CB8AC3E}">
        <p14:creationId xmlns:p14="http://schemas.microsoft.com/office/powerpoint/2010/main" val="188231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E972-433B-4A4D-947E-88A5A76C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B4F73E7-FF70-41F1-8463-8D272949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28410"/>
              </p:ext>
            </p:extLst>
          </p:nvPr>
        </p:nvGraphicFramePr>
        <p:xfrm>
          <a:off x="1261872" y="2489835"/>
          <a:ext cx="8990840" cy="187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710">
                  <a:extLst>
                    <a:ext uri="{9D8B030D-6E8A-4147-A177-3AD203B41FA5}">
                      <a16:colId xmlns:a16="http://schemas.microsoft.com/office/drawing/2014/main" val="3371728141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367888985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261650587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2849192823"/>
                    </a:ext>
                  </a:extLst>
                </a:gridCol>
              </a:tblGrid>
              <a:tr h="46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함정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구조물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580880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392349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움직임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262417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파괴가능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5191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8B950D-0423-4F5B-8AB9-74DC5565ADA9}"/>
              </a:ext>
            </a:extLst>
          </p:cNvPr>
          <p:cNvSpPr txBox="1"/>
          <p:nvPr/>
        </p:nvSpPr>
        <p:spPr>
          <a:xfrm>
            <a:off x="4947070" y="4667318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상호작용 불가능한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Object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는 노트 파일에서 다루지 않음</a:t>
            </a:r>
          </a:p>
        </p:txBody>
      </p:sp>
    </p:spTree>
    <p:extLst>
      <p:ext uri="{BB962C8B-B14F-4D97-AF65-F5344CB8AC3E}">
        <p14:creationId xmlns:p14="http://schemas.microsoft.com/office/powerpoint/2010/main" val="313620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181F6-81E6-4D57-9302-EA1CD9F5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3306-D477-4374-9EA9-A686D006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파괴가능한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피격 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처리시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공격 애니메이션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다른 칸으로 이동가능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이동할 경우 보여줄 방법 필요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화살표 또는 예비동작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이동 공격 등 모든 움직임은 정해진 박자에 한번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몬스터의 종류에 따라 눌러야 하는 박자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횟수가 다름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0FD0D25-B43B-4B9A-A80A-BE8369EE8726}"/>
              </a:ext>
            </a:extLst>
          </p:cNvPr>
          <p:cNvSpPr/>
          <p:nvPr/>
        </p:nvSpPr>
        <p:spPr>
          <a:xfrm>
            <a:off x="1662545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8E4B71-05C3-44C2-9F2E-D30F74D8C9C3}"/>
              </a:ext>
            </a:extLst>
          </p:cNvPr>
          <p:cNvSpPr/>
          <p:nvPr/>
        </p:nvSpPr>
        <p:spPr>
          <a:xfrm>
            <a:off x="1727860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0D16768-C2A5-4E81-9412-F49DFAC8862E}"/>
              </a:ext>
            </a:extLst>
          </p:cNvPr>
          <p:cNvSpPr/>
          <p:nvPr/>
        </p:nvSpPr>
        <p:spPr>
          <a:xfrm>
            <a:off x="2986644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62122AB-7D7F-4965-B58E-FC3D2F5A5CE3}"/>
              </a:ext>
            </a:extLst>
          </p:cNvPr>
          <p:cNvSpPr/>
          <p:nvPr/>
        </p:nvSpPr>
        <p:spPr>
          <a:xfrm>
            <a:off x="3051959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93B345D-08C4-442B-946C-38077F99C8E5}"/>
              </a:ext>
            </a:extLst>
          </p:cNvPr>
          <p:cNvSpPr/>
          <p:nvPr/>
        </p:nvSpPr>
        <p:spPr>
          <a:xfrm>
            <a:off x="3485408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8C496-A755-4562-AE41-FD9E8B140341}"/>
              </a:ext>
            </a:extLst>
          </p:cNvPr>
          <p:cNvSpPr txBox="1"/>
          <p:nvPr/>
        </p:nvSpPr>
        <p:spPr>
          <a:xfrm>
            <a:off x="1353786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 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4508-E11A-49E7-95E5-1BC0810485EA}"/>
              </a:ext>
            </a:extLst>
          </p:cNvPr>
          <p:cNvSpPr txBox="1"/>
          <p:nvPr/>
        </p:nvSpPr>
        <p:spPr>
          <a:xfrm>
            <a:off x="2858984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두 번 이동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EDC614-E17D-45DF-8E18-0EB752A63258}"/>
              </a:ext>
            </a:extLst>
          </p:cNvPr>
          <p:cNvSpPr/>
          <p:nvPr/>
        </p:nvSpPr>
        <p:spPr>
          <a:xfrm>
            <a:off x="2297875" y="5563590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1E7DF80-BE5E-4B0B-B2C1-E0812912E9FA}"/>
              </a:ext>
            </a:extLst>
          </p:cNvPr>
          <p:cNvSpPr/>
          <p:nvPr/>
        </p:nvSpPr>
        <p:spPr>
          <a:xfrm>
            <a:off x="3354779" y="5552684"/>
            <a:ext cx="546265" cy="4928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91CE4A-F1C7-4DA9-804E-F7AFD0D009CE}"/>
              </a:ext>
            </a:extLst>
          </p:cNvPr>
          <p:cNvSpPr/>
          <p:nvPr/>
        </p:nvSpPr>
        <p:spPr>
          <a:xfrm>
            <a:off x="4524499" y="55042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837985E-6FF7-474E-895F-492D5AE09042}"/>
              </a:ext>
            </a:extLst>
          </p:cNvPr>
          <p:cNvSpPr/>
          <p:nvPr/>
        </p:nvSpPr>
        <p:spPr>
          <a:xfrm>
            <a:off x="5878640" y="5512958"/>
            <a:ext cx="277092" cy="492826"/>
          </a:xfrm>
          <a:prstGeom prst="triangle">
            <a:avLst>
              <a:gd name="adj" fmla="val 47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E1D87-6D80-4D82-A6FA-37B44E26E816}"/>
              </a:ext>
            </a:extLst>
          </p:cNvPr>
          <p:cNvSpPr txBox="1"/>
          <p:nvPr/>
        </p:nvSpPr>
        <p:spPr>
          <a:xfrm>
            <a:off x="5348151" y="6172287"/>
            <a:ext cx="14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셋 잇단 세번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E4925-EB3C-4D70-B748-65B34987563B}"/>
              </a:ext>
            </a:extLst>
          </p:cNvPr>
          <p:cNvSpPr txBox="1"/>
          <p:nvPr/>
        </p:nvSpPr>
        <p:spPr>
          <a:xfrm>
            <a:off x="3354779" y="6180137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세 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4E1DF-FC66-407D-A9F2-53EFECA6C658}"/>
              </a:ext>
            </a:extLst>
          </p:cNvPr>
          <p:cNvSpPr txBox="1"/>
          <p:nvPr/>
        </p:nvSpPr>
        <p:spPr>
          <a:xfrm>
            <a:off x="4395997" y="6071671"/>
            <a:ext cx="8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8beat</a:t>
            </a:r>
            <a:r>
              <a:rPr lang="ko-KR" altLang="en-US" dirty="0">
                <a:latin typeface="+mn-ea"/>
              </a:rPr>
              <a:t>네 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468CA7-ADC6-4564-BA9B-DF794B49AC43}"/>
              </a:ext>
            </a:extLst>
          </p:cNvPr>
          <p:cNvSpPr txBox="1"/>
          <p:nvPr/>
        </p:nvSpPr>
        <p:spPr>
          <a:xfrm>
            <a:off x="2232560" y="6164436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D518F-F5E7-4F1C-9A4C-CA7343259036}"/>
              </a:ext>
            </a:extLst>
          </p:cNvPr>
          <p:cNvSpPr txBox="1"/>
          <p:nvPr/>
        </p:nvSpPr>
        <p:spPr>
          <a:xfrm>
            <a:off x="7310335" y="6087804"/>
            <a:ext cx="411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연타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일정시간내 박자 무시하고 누르기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E9BD8A-31AF-4F0E-8EDF-D9A65BBE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24" y="3882830"/>
            <a:ext cx="3502576" cy="21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01EF6-B654-4CD2-BE96-E572B2BA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623D-0103-45B4-A722-36DA9477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공격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miss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이동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–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해당 이벤트가 있을 경우 애니메이션 스피드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(60/BPM/32beat) 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피격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(good perfect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(bad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통상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(idle)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307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00E67-4325-4E4A-BBF6-0BE8F3FE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D5DCD1-3DF9-466A-80BB-E9641C74328C}"/>
              </a:ext>
            </a:extLst>
          </p:cNvPr>
          <p:cNvSpPr/>
          <p:nvPr/>
        </p:nvSpPr>
        <p:spPr>
          <a:xfrm>
            <a:off x="1865227" y="3117744"/>
            <a:ext cx="718458" cy="71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BD6D51-C65A-44CB-9CB7-202BEB73D44B}"/>
              </a:ext>
            </a:extLst>
          </p:cNvPr>
          <p:cNvCxnSpPr/>
          <p:nvPr/>
        </p:nvCxnSpPr>
        <p:spPr>
          <a:xfrm>
            <a:off x="5761266" y="3470149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7D474E-9743-4ED8-A662-BCA3E0C287A2}"/>
              </a:ext>
            </a:extLst>
          </p:cNvPr>
          <p:cNvCxnSpPr/>
          <p:nvPr/>
        </p:nvCxnSpPr>
        <p:spPr>
          <a:xfrm>
            <a:off x="7459437" y="3102014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5642B-36F3-49EC-98F8-7997A5AF3853}"/>
              </a:ext>
            </a:extLst>
          </p:cNvPr>
          <p:cNvSpPr/>
          <p:nvPr/>
        </p:nvSpPr>
        <p:spPr>
          <a:xfrm>
            <a:off x="7459437" y="2920917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27152-D4C4-4A4D-A0B4-30FE7A467199}"/>
              </a:ext>
            </a:extLst>
          </p:cNvPr>
          <p:cNvSpPr txBox="1"/>
          <p:nvPr/>
        </p:nvSpPr>
        <p:spPr>
          <a:xfrm>
            <a:off x="2844921" y="3117744"/>
            <a:ext cx="311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눌러야 하는 적을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정확한 타이밍에 누르면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Perfect!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C910-73CD-4246-8D48-8C7EA21ACD1B}"/>
              </a:ext>
            </a:extLst>
          </p:cNvPr>
          <p:cNvSpPr txBox="1"/>
          <p:nvPr/>
        </p:nvSpPr>
        <p:spPr>
          <a:xfrm>
            <a:off x="2844920" y="4436822"/>
            <a:ext cx="3111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번다 누르긴 눌렀는데 정확한 타이밍에 전부다 누르지 못했을 경우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good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5D892-0676-4F76-ACAC-7E396126175C}"/>
              </a:ext>
            </a:extLst>
          </p:cNvPr>
          <p:cNvSpPr/>
          <p:nvPr/>
        </p:nvSpPr>
        <p:spPr>
          <a:xfrm>
            <a:off x="7320462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F32798-FBF8-4136-8076-C9092070F41F}"/>
              </a:ext>
            </a:extLst>
          </p:cNvPr>
          <p:cNvSpPr/>
          <p:nvPr/>
        </p:nvSpPr>
        <p:spPr>
          <a:xfrm>
            <a:off x="7394683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E7B9C-EBC3-473D-B890-4BF1F08E0785}"/>
              </a:ext>
            </a:extLst>
          </p:cNvPr>
          <p:cNvSpPr/>
          <p:nvPr/>
        </p:nvSpPr>
        <p:spPr>
          <a:xfrm>
            <a:off x="7273885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EEDAE7-9DD3-4FCF-A566-DFA8E377E5B6}"/>
              </a:ext>
            </a:extLst>
          </p:cNvPr>
          <p:cNvCxnSpPr/>
          <p:nvPr/>
        </p:nvCxnSpPr>
        <p:spPr>
          <a:xfrm>
            <a:off x="5761266" y="4737058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F7633D-2DFD-4156-B039-892F928267F5}"/>
              </a:ext>
            </a:extLst>
          </p:cNvPr>
          <p:cNvCxnSpPr/>
          <p:nvPr/>
        </p:nvCxnSpPr>
        <p:spPr>
          <a:xfrm>
            <a:off x="7459437" y="4368923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5ECBA9-185F-4D06-9286-8EE93F5524A7}"/>
              </a:ext>
            </a:extLst>
          </p:cNvPr>
          <p:cNvSpPr/>
          <p:nvPr/>
        </p:nvSpPr>
        <p:spPr>
          <a:xfrm>
            <a:off x="750903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89227-EE80-4A8A-86DB-1CA09A7CFC2E}"/>
              </a:ext>
            </a:extLst>
          </p:cNvPr>
          <p:cNvSpPr/>
          <p:nvPr/>
        </p:nvSpPr>
        <p:spPr>
          <a:xfrm>
            <a:off x="7164095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EB4AF0-FAB7-4B4D-B952-3A8472CCE042}"/>
              </a:ext>
            </a:extLst>
          </p:cNvPr>
          <p:cNvSpPr/>
          <p:nvPr/>
        </p:nvSpPr>
        <p:spPr>
          <a:xfrm>
            <a:off x="739468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75D6A9-6B70-45AE-B416-15C622AB901D}"/>
              </a:ext>
            </a:extLst>
          </p:cNvPr>
          <p:cNvSpPr/>
          <p:nvPr/>
        </p:nvSpPr>
        <p:spPr>
          <a:xfrm>
            <a:off x="6933507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96ACB0E-8EA1-40A1-9961-982DB3F6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몬스터 판정 처리</a:t>
            </a:r>
          </a:p>
        </p:txBody>
      </p:sp>
    </p:spTree>
    <p:extLst>
      <p:ext uri="{BB962C8B-B14F-4D97-AF65-F5344CB8AC3E}">
        <p14:creationId xmlns:p14="http://schemas.microsoft.com/office/powerpoint/2010/main" val="360518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BPM: beat per minute 1</a:t>
            </a:r>
            <a:r>
              <a:rPr lang="ko-KR" altLang="en-US" dirty="0">
                <a:latin typeface="+mn-ea"/>
              </a:rPr>
              <a:t>분 동안 얼마나 많은 </a:t>
            </a:r>
            <a:r>
              <a:rPr lang="en-US" altLang="ko-KR" dirty="0">
                <a:latin typeface="+mn-ea"/>
              </a:rPr>
              <a:t>beat</a:t>
            </a:r>
            <a:r>
              <a:rPr lang="ko-KR" altLang="en-US" dirty="0">
                <a:latin typeface="+mn-ea"/>
              </a:rPr>
              <a:t>가 반복되는가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Note: </a:t>
            </a:r>
            <a:r>
              <a:rPr lang="ko-KR" altLang="en-US" dirty="0">
                <a:latin typeface="+mn-ea"/>
              </a:rPr>
              <a:t>게임 중 처리 해야 하는 요소들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스테이지 기물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발판 등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 [</a:t>
            </a:r>
            <a:r>
              <a:rPr lang="ko-KR" altLang="en-US" dirty="0">
                <a:latin typeface="+mn-ea"/>
              </a:rPr>
              <a:t>이에 관련된 것을 제작하는 과정을 채보를 만든다고 합니다</a:t>
            </a:r>
            <a:r>
              <a:rPr lang="en-US" altLang="ko-KR" dirty="0">
                <a:latin typeface="+mn-ea"/>
              </a:rPr>
              <a:t>.]</a:t>
            </a:r>
          </a:p>
          <a:p>
            <a:r>
              <a:rPr lang="en-US" altLang="ko-KR" dirty="0">
                <a:latin typeface="+mn-ea"/>
              </a:rPr>
              <a:t>Beat / </a:t>
            </a:r>
            <a:r>
              <a:rPr lang="ko-KR" altLang="en-US" dirty="0">
                <a:latin typeface="+mn-ea"/>
              </a:rPr>
              <a:t>박자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규칙적으로 반복되는 간격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: </a:t>
            </a:r>
            <a:r>
              <a:rPr lang="ko-KR" altLang="en-US" dirty="0">
                <a:latin typeface="+mn-ea"/>
              </a:rPr>
              <a:t>실제 인 게임 내에서 플레이어가 상호작용하는 요소들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13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6F2D-5CB0-4421-96F9-150AAD28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0E3E5-963D-4EAA-B726-76726466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 불가능한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장애물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구덩이 등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몬스터의 경우 해당 자리로 이동해야 하지만 함정의 경우 피해야함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1F7542-6351-4BF8-B8EF-A9A4825C6E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993437"/>
              </p:ext>
            </p:extLst>
          </p:nvPr>
        </p:nvGraphicFramePr>
        <p:xfrm>
          <a:off x="6682406" y="306461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1F7542-6351-4BF8-B8EF-A9A4825C6E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2406" y="306461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F0E42A6E-7EC1-4F47-9D5A-ACEE77C3990C}"/>
              </a:ext>
            </a:extLst>
          </p:cNvPr>
          <p:cNvSpPr/>
          <p:nvPr/>
        </p:nvSpPr>
        <p:spPr>
          <a:xfrm>
            <a:off x="7938362" y="5480685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383B82C7-42DB-4C0B-B611-EE2BD40D4D41}"/>
              </a:ext>
            </a:extLst>
          </p:cNvPr>
          <p:cNvSpPr/>
          <p:nvPr/>
        </p:nvSpPr>
        <p:spPr>
          <a:xfrm>
            <a:off x="6613930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E603F8E2-5C60-492C-8E59-AA2851BCBBF3}"/>
              </a:ext>
            </a:extLst>
          </p:cNvPr>
          <p:cNvSpPr/>
          <p:nvPr/>
        </p:nvSpPr>
        <p:spPr>
          <a:xfrm>
            <a:off x="7198321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59FB215C-E943-4472-BA01-A53B1FCF8FFF}"/>
              </a:ext>
            </a:extLst>
          </p:cNvPr>
          <p:cNvSpPr/>
          <p:nvPr/>
        </p:nvSpPr>
        <p:spPr>
          <a:xfrm>
            <a:off x="7775837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4C29FA3E-1D17-4437-853A-F54858454CCD}"/>
              </a:ext>
            </a:extLst>
          </p:cNvPr>
          <p:cNvSpPr/>
          <p:nvPr/>
        </p:nvSpPr>
        <p:spPr>
          <a:xfrm>
            <a:off x="8346478" y="4145847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9594B599-FBF8-46C8-B85B-B6D9F49E369E}"/>
              </a:ext>
            </a:extLst>
          </p:cNvPr>
          <p:cNvSpPr/>
          <p:nvPr/>
        </p:nvSpPr>
        <p:spPr>
          <a:xfrm>
            <a:off x="7170821" y="412522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BBEA348D-7C63-41A5-B834-872BCFEA1CDB}"/>
              </a:ext>
            </a:extLst>
          </p:cNvPr>
          <p:cNvSpPr/>
          <p:nvPr/>
        </p:nvSpPr>
        <p:spPr>
          <a:xfrm>
            <a:off x="7748337" y="358208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6033D596-2A93-417A-883F-9217FD24D939}"/>
              </a:ext>
            </a:extLst>
          </p:cNvPr>
          <p:cNvSpPr/>
          <p:nvPr/>
        </p:nvSpPr>
        <p:spPr>
          <a:xfrm>
            <a:off x="7748337" y="302519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10C0-69EF-440C-8868-EADEE5BC97EC}"/>
              </a:ext>
            </a:extLst>
          </p:cNvPr>
          <p:cNvSpPr txBox="1"/>
          <p:nvPr/>
        </p:nvSpPr>
        <p:spPr>
          <a:xfrm>
            <a:off x="3870455" y="4125222"/>
            <a:ext cx="233068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>
                <a:latin typeface="+mn-ea"/>
              </a:rPr>
              <a:t>D</a:t>
            </a:r>
          </a:p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ko-KR" alt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BC550-C937-488B-B4D2-AF06AA8962AB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1918E7-92EA-4610-AB5E-FC5EA7DAB379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D3E66E-C939-48BB-9FEE-DD04164E5D87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7821F0-D007-4F83-AFC7-CB23E8CC96C4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2871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277 L 0.04544 -0.08565 L -0.00325 -0.17223 L 0.04349 -0.25556 L 0.04258 -0.35047 " pathEditMode="relative" ptsTypes="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1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379A9-A8DC-456B-981F-14D8341F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197D6-5EE1-408F-9009-A6EC83ED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STOP Note</a:t>
            </a:r>
          </a:p>
          <a:p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아무 행동을 하지 않아야 하는 칸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18F71BA-E3E9-45E8-82D9-D3CE07B81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68112"/>
              </p:ext>
            </p:extLst>
          </p:nvPr>
        </p:nvGraphicFramePr>
        <p:xfrm>
          <a:off x="6475431" y="3031066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18F71BA-E3E9-45E8-82D9-D3CE07B81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5431" y="3031066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BC0BA6C9-3990-430C-A991-1844896CCDDC}"/>
              </a:ext>
            </a:extLst>
          </p:cNvPr>
          <p:cNvSpPr/>
          <p:nvPr/>
        </p:nvSpPr>
        <p:spPr>
          <a:xfrm>
            <a:off x="7108224" y="5459822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58CF19D-8C64-4E3B-83D6-8AB46DC228AF}"/>
              </a:ext>
            </a:extLst>
          </p:cNvPr>
          <p:cNvSpPr/>
          <p:nvPr/>
        </p:nvSpPr>
        <p:spPr>
          <a:xfrm rot="16200000">
            <a:off x="7041183" y="4753428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C51ED-41C0-41A2-A78E-82E94B0D777F}"/>
              </a:ext>
            </a:extLst>
          </p:cNvPr>
          <p:cNvSpPr txBox="1"/>
          <p:nvPr/>
        </p:nvSpPr>
        <p:spPr>
          <a:xfrm>
            <a:off x="3737610" y="3699725"/>
            <a:ext cx="18977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A1F0F7B-DCCA-4C2E-8631-0D27B47B557E}"/>
              </a:ext>
            </a:extLst>
          </p:cNvPr>
          <p:cNvSpPr/>
          <p:nvPr/>
        </p:nvSpPr>
        <p:spPr>
          <a:xfrm rot="16200000">
            <a:off x="7041184" y="3605272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68475F-F364-4BCB-8C23-58C997C06E07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1573AA-9DD1-4FE1-817A-3279B97C3482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7608E-12FE-4004-89C2-70B1B8E28131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DC3429-FCCA-4BAD-838F-12EF275E5A51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081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221 -0.3416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A86DC-6F0B-400F-BFB5-184585E8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375B8-7E9B-4AD2-870B-722E31DB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함정을 따로 둔 이유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점수에 연관되는 것은 몬스터를 잡는 것</a:t>
            </a:r>
            <a:r>
              <a:rPr lang="en-US" altLang="ko-KR" dirty="0"/>
              <a:t>(</a:t>
            </a:r>
            <a:r>
              <a:rPr lang="ko-KR" altLang="en-US" dirty="0"/>
              <a:t>하드코어 유저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함정은 점수에 연관되지 않지만 클리어에 관련이 깊게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584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F2655CB5-7B9E-457D-887D-64ABDC971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816824"/>
              </p:ext>
            </p:extLst>
          </p:nvPr>
        </p:nvGraphicFramePr>
        <p:xfrm>
          <a:off x="6996263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" r:id="rId4" imgW="6501240" imgH="6501240" progId="">
                  <p:embed/>
                </p:oleObj>
              </mc:Choice>
              <mc:Fallback>
                <p:oleObj r:id="rId4" imgW="6501240" imgH="650124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F2655CB5-7B9E-457D-887D-64ABDC971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6263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C1B6A5D-AC03-4C86-8F3F-FBB2496D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지형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11C96-4019-479A-9FDC-BA203CA1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4 </a:t>
            </a:r>
            <a:r>
              <a:rPr lang="ko-KR" altLang="en-US" dirty="0">
                <a:latin typeface="+mn-ea"/>
              </a:rPr>
              <a:t>가로 네 칸으로 생성됨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판정은 스테이지가 스크롤 되는 시점에서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지형의 스크롤은 기본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고정되지만 몬스터 및 다른 노트에 따라 변화 가능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더 빠른 스크롤 속도를 원할 경우 </a:t>
            </a:r>
            <a:r>
              <a:rPr lang="en-US" altLang="ko-KR" dirty="0">
                <a:latin typeface="+mn-ea"/>
              </a:rPr>
              <a:t>Bpm</a:t>
            </a:r>
            <a:r>
              <a:rPr lang="ko-KR" altLang="en-US" dirty="0">
                <a:latin typeface="+mn-ea"/>
              </a:rPr>
              <a:t>을 두 배로</a:t>
            </a:r>
            <a:r>
              <a:rPr lang="en-US" altLang="ko-KR" dirty="0">
                <a:latin typeface="+mn-ea"/>
              </a:rPr>
              <a:t>]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ex) 120bpm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박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10DDED0-917E-4B0A-A3F5-8ADC724F9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7409" y="2402690"/>
          <a:ext cx="2957859" cy="73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" r:id="rId6" imgW="6501240" imgH="1625040" progId="">
                  <p:embed/>
                </p:oleObj>
              </mc:Choice>
              <mc:Fallback>
                <p:oleObj r:id="rId6" imgW="6501240" imgH="16250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10DDED0-917E-4B0A-A3F5-8ADC724F9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7409" y="2402690"/>
                        <a:ext cx="2957859" cy="73964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B02F522-2664-430E-94FF-88A124B58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679582"/>
              </p:ext>
            </p:extLst>
          </p:nvPr>
        </p:nvGraphicFramePr>
        <p:xfrm>
          <a:off x="6996263" y="4111874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0" r:id="rId8" imgW="6501240" imgH="6501240" progId="">
                  <p:embed/>
                </p:oleObj>
              </mc:Choice>
              <mc:Fallback>
                <p:oleObj r:id="rId8" imgW="6501240" imgH="650124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BB02F522-2664-430E-94FF-88A124B58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6263" y="4111874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46DBFC7-BDF5-4522-BB79-0B96CA9C0226}"/>
              </a:ext>
            </a:extLst>
          </p:cNvPr>
          <p:cNvSpPr/>
          <p:nvPr/>
        </p:nvSpPr>
        <p:spPr>
          <a:xfrm>
            <a:off x="7588335" y="5850949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343E8-A73C-441F-8B3C-EE28DA80D6FB}"/>
              </a:ext>
            </a:extLst>
          </p:cNvPr>
          <p:cNvSpPr/>
          <p:nvPr/>
        </p:nvSpPr>
        <p:spPr>
          <a:xfrm>
            <a:off x="8158351" y="52575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031CE5-FB17-4F6B-9B78-2C86A82CE8F8}"/>
              </a:ext>
            </a:extLst>
          </p:cNvPr>
          <p:cNvSpPr/>
          <p:nvPr/>
        </p:nvSpPr>
        <p:spPr>
          <a:xfrm>
            <a:off x="8753290" y="4732203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1D9DCD-2290-4AC0-A508-1BCEFF11F40F}"/>
              </a:ext>
            </a:extLst>
          </p:cNvPr>
          <p:cNvCxnSpPr>
            <a:cxnSpLocks/>
          </p:cNvCxnSpPr>
          <p:nvPr/>
        </p:nvCxnSpPr>
        <p:spPr>
          <a:xfrm>
            <a:off x="9535499" y="5533614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DD81E-4A24-412E-95CD-C632B449414A}"/>
              </a:ext>
            </a:extLst>
          </p:cNvPr>
          <p:cNvCxnSpPr>
            <a:cxnSpLocks/>
          </p:cNvCxnSpPr>
          <p:nvPr/>
        </p:nvCxnSpPr>
        <p:spPr>
          <a:xfrm>
            <a:off x="9535499" y="6127050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17E293-5F4C-4554-8AF1-24E8339CF6B4}"/>
              </a:ext>
            </a:extLst>
          </p:cNvPr>
          <p:cNvCxnSpPr>
            <a:cxnSpLocks/>
          </p:cNvCxnSpPr>
          <p:nvPr/>
        </p:nvCxnSpPr>
        <p:spPr>
          <a:xfrm>
            <a:off x="9535499" y="4964588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87A34BE-B456-47D7-A38F-479010E9D52A}"/>
              </a:ext>
            </a:extLst>
          </p:cNvPr>
          <p:cNvSpPr/>
          <p:nvPr/>
        </p:nvSpPr>
        <p:spPr>
          <a:xfrm>
            <a:off x="7588335" y="3597434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EB3FC-BC76-479F-9CB4-56EAA3C1686B}"/>
              </a:ext>
            </a:extLst>
          </p:cNvPr>
          <p:cNvSpPr txBox="1"/>
          <p:nvPr/>
        </p:nvSpPr>
        <p:spPr>
          <a:xfrm>
            <a:off x="10028725" y="4777932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1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12A82-C6FE-496C-BC01-6F239C7C85AA}"/>
              </a:ext>
            </a:extLst>
          </p:cNvPr>
          <p:cNvSpPr txBox="1"/>
          <p:nvPr/>
        </p:nvSpPr>
        <p:spPr>
          <a:xfrm>
            <a:off x="10026304" y="5348948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4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B230D-8693-4CEB-B2ED-FDEDF69FB6A9}"/>
              </a:ext>
            </a:extLst>
          </p:cNvPr>
          <p:cNvSpPr txBox="1"/>
          <p:nvPr/>
        </p:nvSpPr>
        <p:spPr>
          <a:xfrm>
            <a:off x="10028725" y="5890534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4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48878-3A3C-43FF-ACA7-A055A48585CE}"/>
              </a:ext>
            </a:extLst>
          </p:cNvPr>
          <p:cNvSpPr/>
          <p:nvPr/>
        </p:nvSpPr>
        <p:spPr>
          <a:xfrm>
            <a:off x="6790974" y="5794054"/>
            <a:ext cx="2905392" cy="681010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011F77-D459-4EF9-A042-DADF65EF7C86}"/>
              </a:ext>
            </a:extLst>
          </p:cNvPr>
          <p:cNvSpPr/>
          <p:nvPr/>
        </p:nvSpPr>
        <p:spPr>
          <a:xfrm>
            <a:off x="6790974" y="5246643"/>
            <a:ext cx="2905392" cy="552203"/>
          </a:xfrm>
          <a:prstGeom prst="rect">
            <a:avLst/>
          </a:prstGeom>
          <a:solidFill>
            <a:srgbClr val="92D05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29C6CE-088D-4559-89B1-8196DCD2002D}"/>
              </a:ext>
            </a:extLst>
          </p:cNvPr>
          <p:cNvSpPr/>
          <p:nvPr/>
        </p:nvSpPr>
        <p:spPr>
          <a:xfrm>
            <a:off x="6790974" y="4640400"/>
            <a:ext cx="2905392" cy="614447"/>
          </a:xfrm>
          <a:prstGeom prst="rect">
            <a:avLst/>
          </a:prstGeom>
          <a:solidFill>
            <a:srgbClr val="00B0F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7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F923C9-47E8-4E84-86A0-0B80BFC06103}"/>
              </a:ext>
            </a:extLst>
          </p:cNvPr>
          <p:cNvSpPr/>
          <p:nvPr/>
        </p:nvSpPr>
        <p:spPr>
          <a:xfrm>
            <a:off x="1237488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884E4-149C-473A-A966-779C806E0733}"/>
              </a:ext>
            </a:extLst>
          </p:cNvPr>
          <p:cNvSpPr/>
          <p:nvPr/>
        </p:nvSpPr>
        <p:spPr>
          <a:xfrm>
            <a:off x="2881730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606216-2082-4DF6-990B-FB8E9708533D}"/>
              </a:ext>
            </a:extLst>
          </p:cNvPr>
          <p:cNvSpPr/>
          <p:nvPr/>
        </p:nvSpPr>
        <p:spPr>
          <a:xfrm>
            <a:off x="4525972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DC5A19-9664-482B-AEDC-6BE9E6A6FC5E}"/>
              </a:ext>
            </a:extLst>
          </p:cNvPr>
          <p:cNvSpPr/>
          <p:nvPr/>
        </p:nvSpPr>
        <p:spPr>
          <a:xfrm>
            <a:off x="6170214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784EB-8170-4CBF-9EE2-C1406A2A9D16}"/>
              </a:ext>
            </a:extLst>
          </p:cNvPr>
          <p:cNvSpPr/>
          <p:nvPr/>
        </p:nvSpPr>
        <p:spPr>
          <a:xfrm>
            <a:off x="1237488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034E-E801-4F12-A63F-07B9730C335C}"/>
              </a:ext>
            </a:extLst>
          </p:cNvPr>
          <p:cNvSpPr/>
          <p:nvPr/>
        </p:nvSpPr>
        <p:spPr>
          <a:xfrm>
            <a:off x="2881730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4A8E70-E171-4BCA-9AA3-E62BD6D47F8F}"/>
              </a:ext>
            </a:extLst>
          </p:cNvPr>
          <p:cNvSpPr/>
          <p:nvPr/>
        </p:nvSpPr>
        <p:spPr>
          <a:xfrm>
            <a:off x="4525972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E725D-D060-4D56-9E58-C78607DF0946}"/>
              </a:ext>
            </a:extLst>
          </p:cNvPr>
          <p:cNvSpPr/>
          <p:nvPr/>
        </p:nvSpPr>
        <p:spPr>
          <a:xfrm>
            <a:off x="6170214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C884AB-AC95-41A4-A57C-8E60D70147E3}"/>
              </a:ext>
            </a:extLst>
          </p:cNvPr>
          <p:cNvSpPr/>
          <p:nvPr/>
        </p:nvSpPr>
        <p:spPr>
          <a:xfrm>
            <a:off x="1237488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E2DE3-8A65-4AAB-9B3B-49314EB17C39}"/>
              </a:ext>
            </a:extLst>
          </p:cNvPr>
          <p:cNvSpPr/>
          <p:nvPr/>
        </p:nvSpPr>
        <p:spPr>
          <a:xfrm>
            <a:off x="2881730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2CD4A-1E6E-4886-BD61-7C79131E95EE}"/>
              </a:ext>
            </a:extLst>
          </p:cNvPr>
          <p:cNvSpPr/>
          <p:nvPr/>
        </p:nvSpPr>
        <p:spPr>
          <a:xfrm>
            <a:off x="4525972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F45F3D-A881-4575-B3CA-3BDBD55AD855}"/>
              </a:ext>
            </a:extLst>
          </p:cNvPr>
          <p:cNvSpPr/>
          <p:nvPr/>
        </p:nvSpPr>
        <p:spPr>
          <a:xfrm>
            <a:off x="6170214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C7224-B3CE-4143-ACBE-01DC5164C694}"/>
              </a:ext>
            </a:extLst>
          </p:cNvPr>
          <p:cNvSpPr/>
          <p:nvPr/>
        </p:nvSpPr>
        <p:spPr>
          <a:xfrm>
            <a:off x="1384296" y="4998526"/>
            <a:ext cx="1350627" cy="1258348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221F3-F98B-4723-A95C-3E7B3F28DE2A}"/>
              </a:ext>
            </a:extLst>
          </p:cNvPr>
          <p:cNvSpPr/>
          <p:nvPr/>
        </p:nvSpPr>
        <p:spPr>
          <a:xfrm>
            <a:off x="123748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A92B65-22F7-4F35-BFB2-A85B1EFED425}"/>
              </a:ext>
            </a:extLst>
          </p:cNvPr>
          <p:cNvSpPr/>
          <p:nvPr/>
        </p:nvSpPr>
        <p:spPr>
          <a:xfrm>
            <a:off x="181772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2EE4D5-FAFD-45E9-A785-8E39630E59F4}"/>
              </a:ext>
            </a:extLst>
          </p:cNvPr>
          <p:cNvSpPr/>
          <p:nvPr/>
        </p:nvSpPr>
        <p:spPr>
          <a:xfrm>
            <a:off x="2397964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3C62E9-7B9B-4EC8-894A-8254FCEDC9D6}"/>
              </a:ext>
            </a:extLst>
          </p:cNvPr>
          <p:cNvSpPr/>
          <p:nvPr/>
        </p:nvSpPr>
        <p:spPr>
          <a:xfrm>
            <a:off x="2978202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C5A47-EA5D-4E4C-AB31-56BE07CFE711}"/>
              </a:ext>
            </a:extLst>
          </p:cNvPr>
          <p:cNvSpPr/>
          <p:nvPr/>
        </p:nvSpPr>
        <p:spPr>
          <a:xfrm>
            <a:off x="355844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30BA81-AD97-43CF-9965-4CDDC1F3A572}"/>
              </a:ext>
            </a:extLst>
          </p:cNvPr>
          <p:cNvSpPr/>
          <p:nvPr/>
        </p:nvSpPr>
        <p:spPr>
          <a:xfrm>
            <a:off x="413867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326D4D-A23A-45FC-A386-5C3F887D7F86}"/>
              </a:ext>
            </a:extLst>
          </p:cNvPr>
          <p:cNvSpPr/>
          <p:nvPr/>
        </p:nvSpPr>
        <p:spPr>
          <a:xfrm>
            <a:off x="471891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C94DD-D480-4751-90C9-174337AA2FB9}"/>
              </a:ext>
            </a:extLst>
          </p:cNvPr>
          <p:cNvSpPr/>
          <p:nvPr/>
        </p:nvSpPr>
        <p:spPr>
          <a:xfrm>
            <a:off x="5299154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5193B1-ED7E-49FE-8C40-9E8DD919604D}"/>
              </a:ext>
            </a:extLst>
          </p:cNvPr>
          <p:cNvSpPr/>
          <p:nvPr/>
        </p:nvSpPr>
        <p:spPr>
          <a:xfrm>
            <a:off x="5879392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49BCC1-C1B7-42F4-A5AD-DCF25AC38B29}"/>
              </a:ext>
            </a:extLst>
          </p:cNvPr>
          <p:cNvSpPr/>
          <p:nvPr/>
        </p:nvSpPr>
        <p:spPr>
          <a:xfrm>
            <a:off x="645963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B2DC7-5196-4831-AAE2-3B2B88E517EF}"/>
              </a:ext>
            </a:extLst>
          </p:cNvPr>
          <p:cNvSpPr/>
          <p:nvPr/>
        </p:nvSpPr>
        <p:spPr>
          <a:xfrm>
            <a:off x="703986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9AB663-BFF2-4DA6-85C0-57B46D7F8F7C}"/>
              </a:ext>
            </a:extLst>
          </p:cNvPr>
          <p:cNvSpPr/>
          <p:nvPr/>
        </p:nvSpPr>
        <p:spPr>
          <a:xfrm>
            <a:off x="7620106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998C7-E85A-4A27-8220-2C6C8EF90BA0}"/>
              </a:ext>
            </a:extLst>
          </p:cNvPr>
          <p:cNvSpPr txBox="1"/>
          <p:nvPr/>
        </p:nvSpPr>
        <p:spPr>
          <a:xfrm>
            <a:off x="7969534" y="5537099"/>
            <a:ext cx="2681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게임에서 플레이어가 느끼게 되는 화면 움직임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 스크롤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0.25 L -2.29167E-6 -0.48194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A5C9-78EB-4224-9DB8-9851FFC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지형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DF7340B-BF0D-47CB-8AE7-2ED3DA28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언덕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39726299-BB16-48DA-93D0-770B286CFF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34940"/>
              </p:ext>
            </p:extLst>
          </p:nvPr>
        </p:nvGraphicFramePr>
        <p:xfrm>
          <a:off x="6108192" y="196347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31293B0-7A61-4298-92B6-19A649576F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8192" y="196347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55DD5E-0E97-4403-9E5E-4437CA89172D}"/>
              </a:ext>
            </a:extLst>
          </p:cNvPr>
          <p:cNvSpPr/>
          <p:nvPr/>
        </p:nvSpPr>
        <p:spPr>
          <a:xfrm>
            <a:off x="5300769" y="1927882"/>
            <a:ext cx="3953233" cy="1200329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63419BC-EDD9-4977-8D24-0B6E3196D744}"/>
              </a:ext>
            </a:extLst>
          </p:cNvPr>
          <p:cNvSpPr/>
          <p:nvPr/>
        </p:nvSpPr>
        <p:spPr>
          <a:xfrm>
            <a:off x="7208834" y="4342155"/>
            <a:ext cx="594506" cy="63633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6C8C7-E217-4DB0-BC2D-9F4714140757}"/>
              </a:ext>
            </a:extLst>
          </p:cNvPr>
          <p:cNvSpPr txBox="1"/>
          <p:nvPr/>
        </p:nvSpPr>
        <p:spPr>
          <a:xfrm>
            <a:off x="1419092" y="3871837"/>
            <a:ext cx="32313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Spacebar</a:t>
            </a:r>
          </a:p>
          <a:p>
            <a:r>
              <a:rPr lang="en-US" altLang="ko-KR" dirty="0">
                <a:latin typeface="+mn-ea"/>
              </a:rPr>
              <a:t>Any key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8B3269-D9C9-4913-974F-CF7964979F58}"/>
              </a:ext>
            </a:extLst>
          </p:cNvPr>
          <p:cNvSpPr/>
          <p:nvPr/>
        </p:nvSpPr>
        <p:spPr>
          <a:xfrm>
            <a:off x="5517194" y="5978355"/>
            <a:ext cx="3383280" cy="6785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Space Bar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FBB7C0-CCF3-4DED-8D17-31D55211770D}"/>
              </a:ext>
            </a:extLst>
          </p:cNvPr>
          <p:cNvCxnSpPr>
            <a:stCxn id="16" idx="3"/>
          </p:cNvCxnSpPr>
          <p:nvPr/>
        </p:nvCxnSpPr>
        <p:spPr>
          <a:xfrm flipV="1">
            <a:off x="9254002" y="2528046"/>
            <a:ext cx="359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53B6C-DEA9-4581-90FF-9B59BA93B5A9}"/>
              </a:ext>
            </a:extLst>
          </p:cNvPr>
          <p:cNvSpPr/>
          <p:nvPr/>
        </p:nvSpPr>
        <p:spPr>
          <a:xfrm>
            <a:off x="9609563" y="2343380"/>
            <a:ext cx="9765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언덕구간</a:t>
            </a:r>
            <a:endParaRPr lang="en-US" altLang="ko-KR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317D31-BBE0-4D64-8BF1-04E43139AC87}"/>
              </a:ext>
            </a:extLst>
          </p:cNvPr>
          <p:cNvSpPr/>
          <p:nvPr/>
        </p:nvSpPr>
        <p:spPr>
          <a:xfrm>
            <a:off x="5517194" y="4976551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D91F6-6A60-4F20-BFD1-720F2DCF8271}"/>
              </a:ext>
            </a:extLst>
          </p:cNvPr>
          <p:cNvSpPr/>
          <p:nvPr/>
        </p:nvSpPr>
        <p:spPr>
          <a:xfrm>
            <a:off x="6378254" y="4976551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508B0A-D193-4C43-A5C8-200DF303675C}"/>
              </a:ext>
            </a:extLst>
          </p:cNvPr>
          <p:cNvSpPr/>
          <p:nvPr/>
        </p:nvSpPr>
        <p:spPr>
          <a:xfrm>
            <a:off x="7197145" y="4978489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022C41-8C5D-49E9-B78E-E05885F1A3D8}"/>
              </a:ext>
            </a:extLst>
          </p:cNvPr>
          <p:cNvSpPr/>
          <p:nvPr/>
        </p:nvSpPr>
        <p:spPr>
          <a:xfrm>
            <a:off x="8016036" y="4978489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197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0131 -0.3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" grpId="0" animBg="1"/>
      <p:bldP spid="13" grpId="0" animBg="1"/>
      <p:bldP spid="1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BBFAA-1625-4B58-90FE-9E2A8D42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BFE5A-1780-406C-804F-B5B032AE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상태와 움직임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공격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이동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대쉬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애니메이션 스피드 </a:t>
            </a:r>
            <a:r>
              <a:rPr lang="en-US" altLang="ko-KR" dirty="0">
                <a:latin typeface="+mn-ea"/>
              </a:rPr>
              <a:t>(60 /BPM/32beat) </a:t>
            </a:r>
            <a:r>
              <a:rPr lang="ko-KR" altLang="en-US" dirty="0">
                <a:latin typeface="+mn-ea"/>
              </a:rPr>
              <a:t>이내로 </a:t>
            </a:r>
            <a:r>
              <a:rPr lang="en-US" altLang="ko-KR" dirty="0">
                <a:latin typeface="+mn-ea"/>
              </a:rPr>
              <a:t>(DFJK)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점프 </a:t>
            </a:r>
            <a:r>
              <a:rPr lang="en-US" altLang="ko-KR" dirty="0">
                <a:latin typeface="+mn-ea"/>
              </a:rPr>
              <a:t>(space)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피격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카메라 흔들기 </a:t>
            </a:r>
            <a:r>
              <a:rPr lang="en-US" altLang="ko-KR" dirty="0">
                <a:latin typeface="+mn-ea"/>
              </a:rPr>
              <a:t>( </a:t>
            </a:r>
            <a:r>
              <a:rPr lang="ko-KR" altLang="en-US" dirty="0">
                <a:latin typeface="+mn-ea"/>
              </a:rPr>
              <a:t>피격을 받아도 자동으로 </a:t>
            </a:r>
            <a:r>
              <a:rPr lang="en-US" altLang="ko-KR" dirty="0">
                <a:latin typeface="+mn-ea"/>
              </a:rPr>
              <a:t>stage</a:t>
            </a:r>
            <a:r>
              <a:rPr lang="ko-KR" altLang="en-US" dirty="0">
                <a:latin typeface="+mn-ea"/>
              </a:rPr>
              <a:t>는 스크롤됨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통상</a:t>
            </a:r>
            <a:r>
              <a:rPr lang="en-US" altLang="ko-KR" dirty="0">
                <a:latin typeface="+mn-ea"/>
              </a:rPr>
              <a:t>(idle)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209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FEDA1-7C2F-4B7B-B108-05209AC7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6EB2A-BEB6-4C9C-8D3A-94405759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Main BGM </a:t>
            </a:r>
            <a:r>
              <a:rPr lang="ko-KR" altLang="en-US" dirty="0">
                <a:latin typeface="+mn-ea"/>
              </a:rPr>
              <a:t>교체가능한 메인 악기음악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실제 연주할 때 </a:t>
            </a:r>
            <a:r>
              <a:rPr lang="en-US" altLang="ko-KR" dirty="0">
                <a:latin typeface="+mn-ea"/>
              </a:rPr>
              <a:t>Note </a:t>
            </a:r>
            <a:r>
              <a:rPr lang="ko-KR" altLang="en-US" dirty="0">
                <a:latin typeface="+mn-ea"/>
              </a:rPr>
              <a:t>따라가는 소리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Sub BGM </a:t>
            </a:r>
            <a:r>
              <a:rPr lang="ko-KR" altLang="en-US" dirty="0">
                <a:latin typeface="+mn-ea"/>
              </a:rPr>
              <a:t>서브 </a:t>
            </a:r>
            <a:r>
              <a:rPr lang="ko-KR" altLang="en-US" dirty="0" err="1">
                <a:latin typeface="+mn-ea"/>
              </a:rPr>
              <a:t>배경음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이외의 배경음들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SFX </a:t>
            </a:r>
            <a:r>
              <a:rPr lang="ko-KR" altLang="en-US" dirty="0">
                <a:latin typeface="+mn-ea"/>
              </a:rPr>
              <a:t>효과음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타격시</a:t>
            </a:r>
            <a:r>
              <a:rPr lang="ko-KR" altLang="en-US" dirty="0">
                <a:latin typeface="+mn-ea"/>
              </a:rPr>
              <a:t> 타격음이나 버튼을 눌렀을 때 소리 등 특수효과음들을 담당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FX : </a:t>
            </a:r>
            <a:r>
              <a:rPr lang="ko-KR" altLang="en-US" dirty="0">
                <a:latin typeface="+mn-ea"/>
              </a:rPr>
              <a:t>음의 </a:t>
            </a:r>
            <a:r>
              <a:rPr lang="en-US" altLang="ko-KR" dirty="0">
                <a:latin typeface="+mn-ea"/>
              </a:rPr>
              <a:t>Pitch </a:t>
            </a:r>
            <a:r>
              <a:rPr lang="ko-KR" altLang="en-US" dirty="0">
                <a:latin typeface="+mn-ea"/>
              </a:rPr>
              <a:t>조절</a:t>
            </a:r>
            <a:r>
              <a:rPr lang="en-US" altLang="ko-KR" dirty="0">
                <a:latin typeface="+mn-ea"/>
              </a:rPr>
              <a:t>, Distortion(</a:t>
            </a:r>
            <a:r>
              <a:rPr lang="ko-KR" altLang="en-US" dirty="0">
                <a:latin typeface="+mn-ea"/>
              </a:rPr>
              <a:t>왜곡된 소리 및 노이즈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등 직접적인 특수효과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88232-21E6-4E1D-BAAD-61448089F656}"/>
              </a:ext>
            </a:extLst>
          </p:cNvPr>
          <p:cNvSpPr txBox="1"/>
          <p:nvPr/>
        </p:nvSpPr>
        <p:spPr>
          <a:xfrm>
            <a:off x="7579527" y="4865175"/>
            <a:ext cx="34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Master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BCBB-9272-4990-BFF9-205BFB764910}"/>
              </a:ext>
            </a:extLst>
          </p:cNvPr>
          <p:cNvSpPr txBox="1"/>
          <p:nvPr/>
        </p:nvSpPr>
        <p:spPr>
          <a:xfrm>
            <a:off x="3715344" y="4629958"/>
            <a:ext cx="326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Sub BGM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BD26F-3FF5-4271-AE50-B3EFA7A847E7}"/>
              </a:ext>
            </a:extLst>
          </p:cNvPr>
          <p:cNvSpPr txBox="1"/>
          <p:nvPr/>
        </p:nvSpPr>
        <p:spPr>
          <a:xfrm>
            <a:off x="3765293" y="5476463"/>
            <a:ext cx="76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SFX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5BB4B-7769-4C87-99FA-E1D84896B00F}"/>
              </a:ext>
            </a:extLst>
          </p:cNvPr>
          <p:cNvSpPr txBox="1"/>
          <p:nvPr/>
        </p:nvSpPr>
        <p:spPr>
          <a:xfrm>
            <a:off x="3685625" y="4161941"/>
            <a:ext cx="19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Main BGM</a:t>
            </a:r>
            <a:endParaRPr lang="ko-KR" altLang="en-US" dirty="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1C0746-1A3A-4AC3-9B19-682D06EC00AD}"/>
              </a:ext>
            </a:extLst>
          </p:cNvPr>
          <p:cNvCxnSpPr>
            <a:cxnSpLocks/>
          </p:cNvCxnSpPr>
          <p:nvPr/>
        </p:nvCxnSpPr>
        <p:spPr>
          <a:xfrm>
            <a:off x="6928611" y="5049841"/>
            <a:ext cx="352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3705FB28-D6B3-48E3-8807-2C185A4FE2F3}"/>
              </a:ext>
            </a:extLst>
          </p:cNvPr>
          <p:cNvSpPr/>
          <p:nvPr/>
        </p:nvSpPr>
        <p:spPr>
          <a:xfrm>
            <a:off x="6416208" y="4534656"/>
            <a:ext cx="466006" cy="11139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989C0AC4-1088-4669-B752-CAE9D092C1A6}"/>
              </a:ext>
            </a:extLst>
          </p:cNvPr>
          <p:cNvSpPr/>
          <p:nvPr/>
        </p:nvSpPr>
        <p:spPr>
          <a:xfrm>
            <a:off x="5081946" y="4299440"/>
            <a:ext cx="359327" cy="5151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C2187-A509-4A8B-A078-4E2CB76ADCC0}"/>
              </a:ext>
            </a:extLst>
          </p:cNvPr>
          <p:cNvSpPr txBox="1"/>
          <p:nvPr/>
        </p:nvSpPr>
        <p:spPr>
          <a:xfrm>
            <a:off x="5698067" y="4349990"/>
            <a:ext cx="138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FX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E9957-6183-4E4E-A0E1-2794CDE1F334}"/>
              </a:ext>
            </a:extLst>
          </p:cNvPr>
          <p:cNvSpPr txBox="1"/>
          <p:nvPr/>
        </p:nvSpPr>
        <p:spPr>
          <a:xfrm>
            <a:off x="1948352" y="4168356"/>
            <a:ext cx="14154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교체가능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FDFCB0-3CFB-466B-8EFD-4B844DD51047}"/>
              </a:ext>
            </a:extLst>
          </p:cNvPr>
          <p:cNvSpPr/>
          <p:nvPr/>
        </p:nvSpPr>
        <p:spPr>
          <a:xfrm>
            <a:off x="1936031" y="4719322"/>
            <a:ext cx="1427734" cy="132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교체 불가능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9B4025-C760-4082-99B3-B59EEBD50C5F}"/>
              </a:ext>
            </a:extLst>
          </p:cNvPr>
          <p:cNvCxnSpPr/>
          <p:nvPr/>
        </p:nvCxnSpPr>
        <p:spPr>
          <a:xfrm>
            <a:off x="8539701" y="4999290"/>
            <a:ext cx="381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3C10F-BB84-437D-824C-9A7740D9E45A}"/>
              </a:ext>
            </a:extLst>
          </p:cNvPr>
          <p:cNvSpPr txBox="1"/>
          <p:nvPr/>
        </p:nvSpPr>
        <p:spPr>
          <a:xfrm>
            <a:off x="9000877" y="4814624"/>
            <a:ext cx="183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500225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15B6-6797-4311-8B85-703DFC05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233FD-10B6-450F-A670-2889B2234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같은 음악이지만 </a:t>
            </a:r>
            <a:r>
              <a:rPr lang="en-US" altLang="ko-KR" dirty="0">
                <a:latin typeface="+mj-ea"/>
                <a:ea typeface="+mj-ea"/>
              </a:rPr>
              <a:t>Main </a:t>
            </a:r>
            <a:r>
              <a:rPr lang="en-US" altLang="ko-KR" dirty="0" err="1">
                <a:latin typeface="+mj-ea"/>
                <a:ea typeface="+mj-ea"/>
              </a:rPr>
              <a:t>Bgm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에서 다른 악기로 선택이 가능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174" name="Picture 6" descr="Music icon collection - vector silhouette illustration">
            <a:extLst>
              <a:ext uri="{FF2B5EF4-FFF2-40B4-BE49-F238E27FC236}">
                <a16:creationId xmlns:a16="http://schemas.microsoft.com/office/drawing/2014/main" id="{50D90F8F-666D-4202-BD4B-863D3512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8" y="2745335"/>
            <a:ext cx="3191935" cy="31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B151ED-E8FF-4E77-A2C2-72E5D5212D83}"/>
              </a:ext>
            </a:extLst>
          </p:cNvPr>
          <p:cNvSpPr/>
          <p:nvPr/>
        </p:nvSpPr>
        <p:spPr>
          <a:xfrm>
            <a:off x="3098800" y="3210196"/>
            <a:ext cx="643467" cy="651933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8245A-4D11-4EC9-BAFC-B1681910FBCE}"/>
              </a:ext>
            </a:extLst>
          </p:cNvPr>
          <p:cNvSpPr/>
          <p:nvPr/>
        </p:nvSpPr>
        <p:spPr>
          <a:xfrm>
            <a:off x="5559552" y="2612832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선택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658129-B44A-4FF8-B26F-9DE18B1AF6BB}"/>
              </a:ext>
            </a:extLst>
          </p:cNvPr>
          <p:cNvCxnSpPr>
            <a:endCxn id="8" idx="1"/>
          </p:cNvCxnSpPr>
          <p:nvPr/>
        </p:nvCxnSpPr>
        <p:spPr>
          <a:xfrm flipV="1">
            <a:off x="3742267" y="3074497"/>
            <a:ext cx="1817285" cy="35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99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41EDE-53EC-4008-B911-2C0419CD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재생 위치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시간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41A81-625B-441B-B381-4389C8D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PCM(pulse code modulation)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샘플 단위로 재생위치를 파악 가능한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유니티 내의 기능 </a:t>
            </a:r>
            <a:r>
              <a:rPr lang="en-US" altLang="ko-KR" dirty="0" err="1">
                <a:latin typeface="+mj-ea"/>
                <a:ea typeface="+mj-ea"/>
              </a:rPr>
              <a:t>TimeSamples</a:t>
            </a:r>
            <a:r>
              <a:rPr lang="ko-KR" altLang="en-US" dirty="0">
                <a:latin typeface="+mj-ea"/>
                <a:ea typeface="+mj-ea"/>
              </a:rPr>
              <a:t>를 이용함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Bpm</a:t>
            </a:r>
            <a:r>
              <a:rPr lang="ko-KR" altLang="en-US" dirty="0">
                <a:latin typeface="+mj-ea"/>
                <a:ea typeface="+mj-ea"/>
              </a:rPr>
              <a:t>을 통한 박자의 길이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등을 구할 수 있음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676878-F7EE-491B-AE50-2ADC072EC9D6}"/>
              </a:ext>
            </a:extLst>
          </p:cNvPr>
          <p:cNvSpPr/>
          <p:nvPr/>
        </p:nvSpPr>
        <p:spPr>
          <a:xfrm>
            <a:off x="6321288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update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28C516-A49F-482B-B5CF-B13CDB922EDB}"/>
              </a:ext>
            </a:extLst>
          </p:cNvPr>
          <p:cNvSpPr/>
          <p:nvPr/>
        </p:nvSpPr>
        <p:spPr>
          <a:xfrm>
            <a:off x="8763663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TimeSample</a:t>
            </a:r>
            <a:endParaRPr lang="ko-KR" altLang="en-US" dirty="0"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A04AA5-751C-413D-93DA-B6471F2BA110}"/>
              </a:ext>
            </a:extLst>
          </p:cNvPr>
          <p:cNvCxnSpPr/>
          <p:nvPr/>
        </p:nvCxnSpPr>
        <p:spPr>
          <a:xfrm>
            <a:off x="7736619" y="5319423"/>
            <a:ext cx="1327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D82988-F349-41B1-9458-75336B3B7C31}"/>
              </a:ext>
            </a:extLst>
          </p:cNvPr>
          <p:cNvSpPr txBox="1"/>
          <p:nvPr/>
        </p:nvSpPr>
        <p:spPr>
          <a:xfrm>
            <a:off x="8070573" y="5380843"/>
            <a:ext cx="104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</a:rPr>
              <a:t>확인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F36904-E43A-47D9-9E24-7A0EB359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20" y="4550289"/>
            <a:ext cx="2707253" cy="20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4381F5-A4D2-4A8F-85A7-AC48CE4E71CD}"/>
              </a:ext>
            </a:extLst>
          </p:cNvPr>
          <p:cNvSpPr txBox="1"/>
          <p:nvPr/>
        </p:nvSpPr>
        <p:spPr>
          <a:xfrm>
            <a:off x="4182386" y="6317615"/>
            <a:ext cx="344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 </a:t>
            </a:r>
            <a:r>
              <a:rPr lang="de-DE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http://en.wikipedia.org/wiki/Pulse-code_modulation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10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: </a:t>
            </a:r>
            <a:r>
              <a:rPr lang="ko-KR" altLang="en-US" dirty="0">
                <a:latin typeface="+mn-ea"/>
              </a:rPr>
              <a:t>게임을 구성하는 여러가지 화면들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타이밍바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플레이어에게 박자를 알 수 있도록 만든 장치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</a:t>
            </a:r>
          </a:p>
          <a:p>
            <a:r>
              <a:rPr lang="en-US" altLang="ko-KR" dirty="0">
                <a:latin typeface="+mn-ea"/>
              </a:rPr>
              <a:t>60 BPM = 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(4beat </a:t>
            </a:r>
            <a:r>
              <a:rPr lang="ko-KR" altLang="en-US" dirty="0">
                <a:latin typeface="+mn-ea"/>
              </a:rPr>
              <a:t>간격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진행된다</a:t>
            </a:r>
            <a:r>
              <a:rPr lang="en-US" altLang="ko-KR" dirty="0">
                <a:latin typeface="+mn-ea"/>
              </a:rPr>
              <a:t>. = 1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초에 한번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노트가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나올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646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DF44F-01D3-4A99-B0D2-78FA604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UI(prototype)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7F8AF-DCD2-433D-B85B-1FBFC51F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필요요소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들어가기</a:t>
            </a:r>
            <a:r>
              <a:rPr lang="en-US" altLang="ko-KR" dirty="0">
                <a:latin typeface="+mn-ea"/>
              </a:rPr>
              <a:t>(Space </a:t>
            </a:r>
            <a:r>
              <a:rPr lang="ko-KR" altLang="en-US" dirty="0">
                <a:latin typeface="+mn-ea"/>
              </a:rPr>
              <a:t>를 통해 들어가도 됨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점수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이름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</a:t>
            </a:r>
            <a:r>
              <a:rPr lang="ko-KR" altLang="en-US" dirty="0">
                <a:latin typeface="+mn-ea"/>
              </a:rPr>
              <a:t>진입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프로젝트 후반기 외부 </a:t>
            </a:r>
            <a:r>
              <a:rPr lang="en-US" altLang="ko-KR" dirty="0">
                <a:latin typeface="+mn-ea"/>
              </a:rPr>
              <a:t>Map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바깥게임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교체예정</a:t>
            </a:r>
            <a:endParaRPr lang="en-US" altLang="ko-KR" dirty="0"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8E8C372-A9AA-44E5-B40D-812E0CCAF120}"/>
              </a:ext>
            </a:extLst>
          </p:cNvPr>
          <p:cNvSpPr/>
          <p:nvPr/>
        </p:nvSpPr>
        <p:spPr>
          <a:xfrm>
            <a:off x="7416140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362F-2C0E-40FE-AF18-51DABF15BDC5}"/>
              </a:ext>
            </a:extLst>
          </p:cNvPr>
          <p:cNvSpPr txBox="1"/>
          <p:nvPr/>
        </p:nvSpPr>
        <p:spPr>
          <a:xfrm>
            <a:off x="7956469" y="5215796"/>
            <a:ext cx="14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B689DC-A7DB-4FC9-A53F-8299ABB82B33}"/>
              </a:ext>
            </a:extLst>
          </p:cNvPr>
          <p:cNvSpPr/>
          <p:nvPr/>
        </p:nvSpPr>
        <p:spPr>
          <a:xfrm>
            <a:off x="9577449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18C2F6-3163-4922-B29A-D6A049A65EFE}"/>
              </a:ext>
            </a:extLst>
          </p:cNvPr>
          <p:cNvSpPr/>
          <p:nvPr/>
        </p:nvSpPr>
        <p:spPr>
          <a:xfrm>
            <a:off x="5142015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9A41C-91FE-4180-B75B-BE41E2F0EDEE}"/>
              </a:ext>
            </a:extLst>
          </p:cNvPr>
          <p:cNvSpPr/>
          <p:nvPr/>
        </p:nvSpPr>
        <p:spPr>
          <a:xfrm>
            <a:off x="5082668" y="3018816"/>
            <a:ext cx="1481142" cy="25794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74BBA7-313E-4B71-A14B-A1509AF71241}"/>
              </a:ext>
            </a:extLst>
          </p:cNvPr>
          <p:cNvSpPr/>
          <p:nvPr/>
        </p:nvSpPr>
        <p:spPr>
          <a:xfrm>
            <a:off x="10047237" y="-445325"/>
            <a:ext cx="1764753" cy="75883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설정 무료 아이콘 - Icon-Icons.com">
            <a:extLst>
              <a:ext uri="{FF2B5EF4-FFF2-40B4-BE49-F238E27FC236}">
                <a16:creationId xmlns:a16="http://schemas.microsoft.com/office/drawing/2014/main" id="{ADA8D181-5BA1-4728-B4D5-01F8965F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91" y="2670835"/>
            <a:ext cx="347981" cy="3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D12C-6D5A-409F-9C4F-3D16603752AA}"/>
              </a:ext>
            </a:extLst>
          </p:cNvPr>
          <p:cNvSpPr txBox="1"/>
          <p:nvPr/>
        </p:nvSpPr>
        <p:spPr>
          <a:xfrm>
            <a:off x="7728172" y="5598290"/>
            <a:ext cx="148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1111111111</a:t>
            </a:r>
            <a:endParaRPr lang="ko-KR" altLang="en-US" dirty="0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AB67978-05FD-4F8B-989A-DACFD0B8E76C}"/>
              </a:ext>
            </a:extLst>
          </p:cNvPr>
          <p:cNvSpPr/>
          <p:nvPr/>
        </p:nvSpPr>
        <p:spPr>
          <a:xfrm>
            <a:off x="7586366" y="2034639"/>
            <a:ext cx="1764753" cy="362197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좌우이동</a:t>
            </a:r>
          </a:p>
        </p:txBody>
      </p:sp>
    </p:spTree>
    <p:extLst>
      <p:ext uri="{BB962C8B-B14F-4D97-AF65-F5344CB8AC3E}">
        <p14:creationId xmlns:p14="http://schemas.microsoft.com/office/powerpoint/2010/main" val="3943061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76131-71B2-4B86-A381-A6BAAA81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Manager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F31CE-60A5-4F60-8B7D-A7508FB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유니티를 쓰는 만큼 </a:t>
            </a:r>
            <a:r>
              <a:rPr lang="en-US" altLang="ko-KR" dirty="0">
                <a:latin typeface="+mn-ea"/>
              </a:rPr>
              <a:t>Singleton </a:t>
            </a:r>
            <a:r>
              <a:rPr lang="ko-KR" altLang="en-US" dirty="0">
                <a:latin typeface="+mn-ea"/>
              </a:rPr>
              <a:t>패턴으로 여러 게임 매니저를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사용 중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GameManager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게임실행관련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AudioManager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오디오 정보관련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NoteManager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노트 정보 및 읽기 및 쓰기 </a:t>
            </a:r>
            <a:r>
              <a:rPr lang="en-US" altLang="ko-KR" dirty="0">
                <a:latin typeface="+mn-ea"/>
              </a:rPr>
              <a:t>/ BPM </a:t>
            </a:r>
            <a:r>
              <a:rPr lang="ko-KR" altLang="en-US" dirty="0">
                <a:latin typeface="+mn-ea"/>
              </a:rPr>
              <a:t>관리 이벤트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StageManager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 오브젝트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JudgeManager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판정구하기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5E6BE-E0DE-4A3E-AE00-2113663A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1"/>
          <a:stretch/>
        </p:blipFill>
        <p:spPr>
          <a:xfrm>
            <a:off x="2875632" y="4285665"/>
            <a:ext cx="4368006" cy="242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082E4B-CD81-4EF5-94FA-958DA9CF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38" y="3546698"/>
            <a:ext cx="3025594" cy="31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5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1338-0C77-4A54-A076-E6613C5B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Note Data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82163-2E69-4176-BEA2-01F92142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JSON </a:t>
            </a:r>
            <a:r>
              <a:rPr lang="ko-KR" altLang="en-US" dirty="0">
                <a:latin typeface="+mn-ea"/>
              </a:rPr>
              <a:t>으로 노트데이터를 입출력 하고 있음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E T S </a:t>
            </a:r>
            <a:r>
              <a:rPr lang="ko-KR" altLang="en-US" dirty="0">
                <a:latin typeface="+mn-ea"/>
              </a:rPr>
              <a:t>는 각각 스테이지를 구성하는 노트의 정보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(Enemy Trap Stage)</a:t>
            </a:r>
            <a:r>
              <a:rPr lang="ko-KR" altLang="en-US" dirty="0">
                <a:latin typeface="+mn-ea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957E65-7209-47F8-89B3-22F246C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76" y="2585483"/>
            <a:ext cx="3989169" cy="41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67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61247-B567-4C75-B379-7A600AAA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BM</a:t>
            </a:r>
            <a:r>
              <a:rPr lang="ko-KR" altLang="en-US" dirty="0">
                <a:latin typeface="+mj-ea"/>
              </a:rPr>
              <a:t> 및 특징적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AF0FC-B666-4A82-A85E-2865B8FE3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Steam</a:t>
            </a:r>
            <a:r>
              <a:rPr lang="ko-KR" altLang="en-US" dirty="0">
                <a:latin typeface="+mn-ea"/>
              </a:rPr>
              <a:t> 에서 의 판매가 일차 목적이며 유니티 기능을 최대한 사용하여 다른 플랫폼으로의 포팅 가능성을 염두 하며 개발중임</a:t>
            </a:r>
            <a:r>
              <a:rPr lang="en-US" altLang="ko-KR" dirty="0">
                <a:latin typeface="+mn-ea"/>
              </a:rPr>
              <a:t>. ( </a:t>
            </a:r>
            <a:r>
              <a:rPr lang="ko-KR" altLang="en-US" dirty="0">
                <a:latin typeface="+mn-ea"/>
              </a:rPr>
              <a:t>외부 라이브러리 및 </a:t>
            </a:r>
            <a:r>
              <a:rPr lang="en-US" altLang="ko-KR" dirty="0">
                <a:latin typeface="+mn-ea"/>
              </a:rPr>
              <a:t>Asset </a:t>
            </a:r>
            <a:r>
              <a:rPr lang="ko-KR" altLang="en-US" dirty="0">
                <a:latin typeface="+mn-ea"/>
              </a:rPr>
              <a:t>을 최대한 자제하고 있음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은 리듬게임에서 가장 많이 사용되고 있는 패키지 형태의 게임이 될 것이며 아이템 등을 통한 시즌 패스의 도입 또한 생각해두고 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완성된 본편과 </a:t>
            </a:r>
            <a:r>
              <a:rPr lang="ko-KR" altLang="en-US" dirty="0" err="1">
                <a:latin typeface="+mn-ea"/>
              </a:rPr>
              <a:t>확장팩</a:t>
            </a:r>
            <a:r>
              <a:rPr lang="en-US" altLang="ko-KR" dirty="0">
                <a:latin typeface="+mn-ea"/>
              </a:rPr>
              <a:t>(DLC </a:t>
            </a:r>
            <a:r>
              <a:rPr lang="ko-KR" altLang="en-US" dirty="0" err="1">
                <a:latin typeface="+mn-ea"/>
              </a:rPr>
              <a:t>다운로드컨텐츠</a:t>
            </a:r>
            <a:r>
              <a:rPr lang="en-US" altLang="ko-KR" dirty="0">
                <a:latin typeface="+mn-ea"/>
              </a:rPr>
              <a:t>))</a:t>
            </a:r>
            <a:r>
              <a:rPr lang="ko-KR" altLang="en-US" dirty="0">
                <a:latin typeface="+mn-ea"/>
              </a:rPr>
              <a:t>의 판매형태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시즌패스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일정 기간동안 발매된 </a:t>
            </a:r>
            <a:r>
              <a:rPr lang="en-US" altLang="ko-KR" dirty="0">
                <a:latin typeface="+mn-ea"/>
              </a:rPr>
              <a:t>DLC, </a:t>
            </a:r>
            <a:r>
              <a:rPr lang="ko-KR" altLang="en-US" dirty="0">
                <a:latin typeface="+mn-ea"/>
              </a:rPr>
              <a:t>업데이트를 판매하거나 추가 보상을 주는 형태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3146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1628-448D-4153-B16E-E09CA8D3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DB519-7FCA-45D2-AD52-FC707F59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이외에도 여러가지 키조합에 따른 커맨드</a:t>
            </a:r>
            <a:endParaRPr lang="en-US" altLang="ko-KR" dirty="0"/>
          </a:p>
          <a:p>
            <a:r>
              <a:rPr lang="ko-KR" altLang="en-US" dirty="0"/>
              <a:t>게임점수스코어 계산</a:t>
            </a:r>
            <a:endParaRPr lang="en-US" altLang="ko-KR" dirty="0"/>
          </a:p>
          <a:p>
            <a:r>
              <a:rPr lang="ko-KR" altLang="en-US" dirty="0"/>
              <a:t>피격시의 판정처리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08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1B42-012E-40E6-8FAB-E42D9E6F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프로젝트의 차별성 및 강점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9D079-6C84-46A8-90A4-F8A2DC45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이전에 없던 방식의 플레이 방법</a:t>
            </a:r>
            <a:r>
              <a:rPr lang="en-US" altLang="ko-KR" dirty="0"/>
              <a:t>(</a:t>
            </a:r>
            <a:r>
              <a:rPr lang="ko-KR" altLang="en-US" dirty="0"/>
              <a:t>박자에 따른 이동 및 몬스터의 처리 </a:t>
            </a:r>
            <a:r>
              <a:rPr lang="ko-KR" altLang="en-US" dirty="0" err="1"/>
              <a:t>방법등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악기를 선택해 플레이를 할 수 있음</a:t>
            </a:r>
            <a:endParaRPr lang="en-US" altLang="ko-KR" dirty="0"/>
          </a:p>
          <a:p>
            <a:r>
              <a:rPr lang="ko-KR" altLang="en-US" dirty="0"/>
              <a:t>게임 씬 의 이동중 플레이 가능한 </a:t>
            </a:r>
            <a:r>
              <a:rPr lang="ko-KR" altLang="en-US" dirty="0" err="1"/>
              <a:t>맵의</a:t>
            </a:r>
            <a:r>
              <a:rPr lang="ko-KR" altLang="en-US" dirty="0"/>
              <a:t> 존재</a:t>
            </a:r>
            <a:r>
              <a:rPr lang="en-US" altLang="ko-KR" dirty="0"/>
              <a:t>(</a:t>
            </a:r>
            <a:r>
              <a:rPr lang="ko-KR" altLang="en-US" dirty="0"/>
              <a:t>바깥게임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플레이어의 숙련도를 고려한 </a:t>
            </a:r>
            <a:r>
              <a:rPr lang="en-US" altLang="ko-KR" dirty="0"/>
              <a:t>Note</a:t>
            </a:r>
            <a:r>
              <a:rPr lang="ko-KR" altLang="en-US" dirty="0"/>
              <a:t>구성</a:t>
            </a:r>
            <a:r>
              <a:rPr lang="en-US" altLang="ko-KR" dirty="0"/>
              <a:t>(</a:t>
            </a:r>
            <a:r>
              <a:rPr lang="ko-KR" altLang="en-US" dirty="0"/>
              <a:t>함정 몬스터의 구분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하드코어 유저들이 많은 만큼 매니아도 많은 게임 장르</a:t>
            </a:r>
            <a:endParaRPr lang="en-US" altLang="ko-KR" dirty="0"/>
          </a:p>
          <a:p>
            <a:r>
              <a:rPr lang="ko-KR" altLang="en-US" dirty="0"/>
              <a:t>경쟁 작품이 많이 없는 장르</a:t>
            </a:r>
            <a:endParaRPr lang="en-US" altLang="ko-KR" dirty="0"/>
          </a:p>
          <a:p>
            <a:r>
              <a:rPr lang="ko-KR" altLang="en-US" dirty="0"/>
              <a:t>게임 심의에 유리함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3014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069A2-33F4-4B5C-B63E-FC726D07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369E3-DC96-4ADE-8AB4-5BF151D8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latin typeface="+mn-ea"/>
              </a:rPr>
              <a:t>소통 및 룰에 대한 문제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비슷한 기능을 쓰거나 같은 기능을 구현하더라도 전혀 다른 방식을 쓸 수 있어 게임의 규칙과 구현 방법에 대해서 많은 회의를 진행중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3D</a:t>
            </a:r>
            <a:r>
              <a:rPr lang="ko-KR" altLang="en-US" dirty="0">
                <a:latin typeface="+mn-ea"/>
              </a:rPr>
              <a:t> 관련 기능을 많이 쓸 수 없음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성능에 많은 영향을 주고 매 프레임 입력을 제대로 보장받지 못하는 기능들이 많아 제대로 사용할 수 없음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각 파트별로 서로 모르는 부분이 많이 생김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맡은 부분에 관련해 깊은 공부를 하며 다른 각 파트별로 모르는 부분 발생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694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4943B41-4FC1-4F3C-AB12-9E810ADCBA2F}"/>
              </a:ext>
            </a:extLst>
          </p:cNvPr>
          <p:cNvSpPr/>
          <p:nvPr/>
        </p:nvSpPr>
        <p:spPr>
          <a:xfrm>
            <a:off x="1333219" y="5338581"/>
            <a:ext cx="44983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1000ms = 1000p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x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67CF35-70EE-4EC1-84C4-60FAAD110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2" b="27728"/>
          <a:stretch/>
        </p:blipFill>
        <p:spPr bwMode="auto">
          <a:xfrm>
            <a:off x="2512461" y="2170706"/>
            <a:ext cx="6638211" cy="168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4DE0D-41D3-4728-B20D-D6F6E343FAF9}"/>
              </a:ext>
            </a:extLst>
          </p:cNvPr>
          <p:cNvSpPr/>
          <p:nvPr/>
        </p:nvSpPr>
        <p:spPr>
          <a:xfrm>
            <a:off x="803485" y="4919005"/>
            <a:ext cx="46988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시간을 화면에 매칭시키는 법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0B7916FF-CAFB-4800-9829-17B84A86E267}"/>
              </a:ext>
            </a:extLst>
          </p:cNvPr>
          <p:cNvSpPr/>
          <p:nvPr/>
        </p:nvSpPr>
        <p:spPr>
          <a:xfrm rot="16200000">
            <a:off x="4951677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C0CAC32F-E2BC-4775-A8C6-5EE91CB8FD84}"/>
              </a:ext>
            </a:extLst>
          </p:cNvPr>
          <p:cNvSpPr/>
          <p:nvPr/>
        </p:nvSpPr>
        <p:spPr>
          <a:xfrm rot="16200000">
            <a:off x="7457666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F4CE0-6441-4F5D-821D-648E319DF74C}"/>
              </a:ext>
            </a:extLst>
          </p:cNvPr>
          <p:cNvSpPr/>
          <p:nvPr/>
        </p:nvSpPr>
        <p:spPr>
          <a:xfrm>
            <a:off x="4505971" y="4446536"/>
            <a:ext cx="12779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1000px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721D69-61D0-4E63-A9E4-26D942978A49}"/>
              </a:ext>
            </a:extLst>
          </p:cNvPr>
          <p:cNvSpPr/>
          <p:nvPr/>
        </p:nvSpPr>
        <p:spPr>
          <a:xfrm>
            <a:off x="7017465" y="4457340"/>
            <a:ext cx="13473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ms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D2A0841-A18C-4782-B5A6-00C44B0B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</p:spTree>
    <p:extLst>
      <p:ext uri="{BB962C8B-B14F-4D97-AF65-F5344CB8AC3E}">
        <p14:creationId xmlns:p14="http://schemas.microsoft.com/office/powerpoint/2010/main" val="32151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2B2F-1A8D-43CD-B571-B74B2749C8ED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600A3-AE02-4989-BB50-B638397FDA97}"/>
              </a:ext>
            </a:extLst>
          </p:cNvPr>
          <p:cNvSpPr/>
          <p:nvPr/>
        </p:nvSpPr>
        <p:spPr>
          <a:xfrm>
            <a:off x="1261872" y="3040380"/>
            <a:ext cx="9013698" cy="12344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OnTrigger</a:t>
            </a:r>
            <a:endParaRPr lang="ko-KR" altLang="en-US" sz="28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93ABEA-D171-4A01-920E-647209479BD8}"/>
              </a:ext>
            </a:extLst>
          </p:cNvPr>
          <p:cNvSpPr/>
          <p:nvPr/>
        </p:nvSpPr>
        <p:spPr>
          <a:xfrm>
            <a:off x="1261872" y="4697730"/>
            <a:ext cx="9013698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Input.Key</a:t>
            </a:r>
            <a:endParaRPr lang="ko-KR" altLang="en-US" sz="28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8E74D-7CE7-416C-B22E-F113EC5F94E9}"/>
              </a:ext>
            </a:extLst>
          </p:cNvPr>
          <p:cNvSpPr/>
          <p:nvPr/>
        </p:nvSpPr>
        <p:spPr>
          <a:xfrm>
            <a:off x="3983355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14CBFB-471F-40E9-9032-A35249394668}"/>
              </a:ext>
            </a:extLst>
          </p:cNvPr>
          <p:cNvSpPr/>
          <p:nvPr/>
        </p:nvSpPr>
        <p:spPr>
          <a:xfrm>
            <a:off x="5730240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A5313F-43A9-4AF2-98C2-618F1A9002C5}"/>
              </a:ext>
            </a:extLst>
          </p:cNvPr>
          <p:cNvSpPr/>
          <p:nvPr/>
        </p:nvSpPr>
        <p:spPr>
          <a:xfrm>
            <a:off x="758761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6318D4-8231-48EA-9CF7-2EFFE251211A}"/>
              </a:ext>
            </a:extLst>
          </p:cNvPr>
          <p:cNvSpPr/>
          <p:nvPr/>
        </p:nvSpPr>
        <p:spPr>
          <a:xfrm>
            <a:off x="954214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861BDB-3551-48A2-9335-869566019050}"/>
              </a:ext>
            </a:extLst>
          </p:cNvPr>
          <p:cNvSpPr/>
          <p:nvPr/>
        </p:nvSpPr>
        <p:spPr>
          <a:xfrm>
            <a:off x="397192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4F38E-052A-4220-8AD6-476718242D5A}"/>
              </a:ext>
            </a:extLst>
          </p:cNvPr>
          <p:cNvSpPr/>
          <p:nvPr/>
        </p:nvSpPr>
        <p:spPr>
          <a:xfrm>
            <a:off x="459867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58C7-1671-4B7A-8946-33404FD601DA}"/>
              </a:ext>
            </a:extLst>
          </p:cNvPr>
          <p:cNvSpPr/>
          <p:nvPr/>
        </p:nvSpPr>
        <p:spPr>
          <a:xfrm>
            <a:off x="52254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95B051-DC49-4C8C-964B-6B2307BA6963}"/>
              </a:ext>
            </a:extLst>
          </p:cNvPr>
          <p:cNvSpPr/>
          <p:nvPr/>
        </p:nvSpPr>
        <p:spPr>
          <a:xfrm>
            <a:off x="58731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9CFE1-6C28-415F-85B5-49C8647ECA48}"/>
              </a:ext>
            </a:extLst>
          </p:cNvPr>
          <p:cNvSpPr/>
          <p:nvPr/>
        </p:nvSpPr>
        <p:spPr>
          <a:xfrm>
            <a:off x="641794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6A8A79-9514-43BB-BCCF-95A9E4BB7936}"/>
              </a:ext>
            </a:extLst>
          </p:cNvPr>
          <p:cNvSpPr/>
          <p:nvPr/>
        </p:nvSpPr>
        <p:spPr>
          <a:xfrm>
            <a:off x="704469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BDA1F4-110D-44AC-AD32-B14FBCFF3333}"/>
              </a:ext>
            </a:extLst>
          </p:cNvPr>
          <p:cNvSpPr/>
          <p:nvPr/>
        </p:nvSpPr>
        <p:spPr>
          <a:xfrm>
            <a:off x="76714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07E95-EEE0-4693-9EF2-8D58B0959A47}"/>
              </a:ext>
            </a:extLst>
          </p:cNvPr>
          <p:cNvSpPr/>
          <p:nvPr/>
        </p:nvSpPr>
        <p:spPr>
          <a:xfrm>
            <a:off x="83191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787AF4-B2EF-4223-842B-B00E86E4E8A7}"/>
              </a:ext>
            </a:extLst>
          </p:cNvPr>
          <p:cNvSpPr/>
          <p:nvPr/>
        </p:nvSpPr>
        <p:spPr>
          <a:xfrm>
            <a:off x="886396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15922A-E80E-404C-B2CC-A39BBE64E05F}"/>
              </a:ext>
            </a:extLst>
          </p:cNvPr>
          <p:cNvSpPr/>
          <p:nvPr/>
        </p:nvSpPr>
        <p:spPr>
          <a:xfrm>
            <a:off x="949071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11D795-268C-4BD6-925E-BD8782B41FA8}"/>
              </a:ext>
            </a:extLst>
          </p:cNvPr>
          <p:cNvSpPr txBox="1"/>
          <p:nvPr/>
        </p:nvSpPr>
        <p:spPr>
          <a:xfrm>
            <a:off x="1170432" y="2340650"/>
            <a:ext cx="461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Input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 충돌감지가 원활이 작동하지 않는 문제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2CEE798-06E9-402C-8CC1-04F26756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기술적 어려움들 </a:t>
            </a:r>
            <a:r>
              <a:rPr lang="en-US" altLang="ko-KR" dirty="0">
                <a:latin typeface="+mj-ea"/>
              </a:rPr>
              <a:t>- Action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68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기본적인 딜레이 문제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83FDDF0-7452-4B77-8D47-542D4E880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3330602"/>
            <a:ext cx="1842383" cy="184238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C8CE23A-42EC-498A-9995-67D4148F4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3912" y="3362406"/>
            <a:ext cx="1778773" cy="177877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2981943-01A6-49C7-94C9-117580A74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3076" y="2148174"/>
            <a:ext cx="1535597" cy="153559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373CDA9-E506-4277-8D3F-840052267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1244" y="4879430"/>
            <a:ext cx="1699260" cy="169926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EEED2F-206C-4D53-B95F-C8577CC49C5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722685" y="2915973"/>
            <a:ext cx="1340391" cy="133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078E321-8D6B-4E78-A562-CD30C10ECD0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722685" y="4251793"/>
            <a:ext cx="1258559" cy="147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49EE4-0834-47E6-9F8C-48D573DFDA1B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104255" y="4251793"/>
            <a:ext cx="839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95D093-6B19-40FD-87BD-B53DBD671244}"/>
              </a:ext>
            </a:extLst>
          </p:cNvPr>
          <p:cNvSpPr txBox="1"/>
          <p:nvPr/>
        </p:nvSpPr>
        <p:spPr>
          <a:xfrm>
            <a:off x="3027193" y="4343057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입력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2ms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3768-3505-4BA2-A681-4B3E48CC8B80}"/>
              </a:ext>
            </a:extLst>
          </p:cNvPr>
          <p:cNvSpPr txBox="1"/>
          <p:nvPr/>
        </p:nvSpPr>
        <p:spPr>
          <a:xfrm>
            <a:off x="5483582" y="4997385"/>
            <a:ext cx="107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+mn-ea"/>
              </a:rPr>
              <a:t>오디오</a:t>
            </a:r>
            <a:br>
              <a:rPr lang="en-US" altLang="ko-KR" dirty="0">
                <a:solidFill>
                  <a:schemeClr val="accent1"/>
                </a:solidFill>
                <a:latin typeface="+mn-ea"/>
              </a:rPr>
            </a:br>
            <a:r>
              <a:rPr lang="ko-KR" altLang="en-US" dirty="0">
                <a:solidFill>
                  <a:schemeClr val="accent1"/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10ms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66C6B-EFE8-4D88-BE88-D9C33B7447BC}"/>
              </a:ext>
            </a:extLst>
          </p:cNvPr>
          <p:cNvSpPr txBox="1"/>
          <p:nvPr/>
        </p:nvSpPr>
        <p:spPr>
          <a:xfrm>
            <a:off x="5536623" y="2724318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모니터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4ms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7" name="화살표: 위쪽/아래쪽 26">
            <a:extLst>
              <a:ext uri="{FF2B5EF4-FFF2-40B4-BE49-F238E27FC236}">
                <a16:creationId xmlns:a16="http://schemas.microsoft.com/office/drawing/2014/main" id="{07B5A122-A242-41A7-BA69-44EF300D69AF}"/>
              </a:ext>
            </a:extLst>
          </p:cNvPr>
          <p:cNvSpPr/>
          <p:nvPr/>
        </p:nvSpPr>
        <p:spPr>
          <a:xfrm>
            <a:off x="7621326" y="3718905"/>
            <a:ext cx="357808" cy="102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EFC3E5-F988-48FF-8D82-048490CDB836}"/>
              </a:ext>
            </a:extLst>
          </p:cNvPr>
          <p:cNvSpPr txBox="1"/>
          <p:nvPr/>
        </p:nvSpPr>
        <p:spPr>
          <a:xfrm>
            <a:off x="8085814" y="3919280"/>
            <a:ext cx="2097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음성과 그래픽에서 보이는 것과 차이발생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!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점점 늘어나면 크게 차이가 나게 됨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8EE9F13-0E41-4913-9F52-1D2B7A4C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</p:spTree>
    <p:extLst>
      <p:ext uri="{BB962C8B-B14F-4D97-AF65-F5344CB8AC3E}">
        <p14:creationId xmlns:p14="http://schemas.microsoft.com/office/powerpoint/2010/main" val="142541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851A-7667-4381-9A57-21F18EF1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2975C-D3F9-4C15-9998-A9FBB8B3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예술에 관련된 게임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실제로 서비스가 가능하고 경쟁력이 있을 만 한 게임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 모델이 확실한 게임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0486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사운드 출력은 유니티의 고질적인 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기기의 성능에 따라 천차만별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게임 특성상 </a:t>
            </a:r>
            <a:r>
              <a:rPr lang="en-US" altLang="ko-KR" dirty="0"/>
              <a:t>40ms</a:t>
            </a:r>
            <a:r>
              <a:rPr lang="ko-KR" altLang="en-US" dirty="0"/>
              <a:t>내에 여러가지 판정이 이루어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져야 해서 시간적 정확도에 민감함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매 프레임 정확한 샘플을 보장받지 못함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(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샘플에 해당되는 화면 움직임을 만들 시</a:t>
            </a:r>
            <a:b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비연속적 움직임을 갖게 됨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4E32CF-2C7E-4FE5-BAFA-7A0633C3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896" y="2357065"/>
            <a:ext cx="4552950" cy="3543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F83B35-556C-4EDF-B325-7DB93814A3A2}"/>
              </a:ext>
            </a:extLst>
          </p:cNvPr>
          <p:cNvSpPr/>
          <p:nvPr/>
        </p:nvSpPr>
        <p:spPr>
          <a:xfrm>
            <a:off x="7068710" y="2357064"/>
            <a:ext cx="3458817" cy="3105481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38DEAC-786A-4810-8C74-4F8F9B454777}"/>
              </a:ext>
            </a:extLst>
          </p:cNvPr>
          <p:cNvSpPr txBox="1"/>
          <p:nvPr/>
        </p:nvSpPr>
        <p:spPr>
          <a:xfrm>
            <a:off x="6577434" y="5948283"/>
            <a:ext cx="36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매프레임 같은 샘플이 찍히고 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252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F1B5-7A16-4CAB-B51A-54810FFA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B05D5-EE05-475A-B6EB-E2E6AD5D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-1 </a:t>
            </a:r>
            <a:r>
              <a:rPr lang="ko-KR" altLang="en-US" dirty="0">
                <a:latin typeface="+mn-ea"/>
              </a:rPr>
              <a:t>미들웨어의 사용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아래 방법은 오디오 딜레이는 막지 못함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-2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Offset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-3 </a:t>
            </a:r>
            <a:r>
              <a:rPr lang="ko-KR" altLang="en-US" dirty="0">
                <a:latin typeface="+mn-ea"/>
              </a:rPr>
              <a:t>일정 시간마다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시간과 게임내부 시간을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동기화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-4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호출 간격을 예상해서 보간 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00451-01B0-4F65-848E-97F9473F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6" y="5093645"/>
            <a:ext cx="2546473" cy="659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048BDC-9AB4-4A93-8CE7-3E3D489C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08" y="2812457"/>
            <a:ext cx="3280410" cy="21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0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E5226-8422-4E60-85A6-CD8AB99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4AD5C-05E5-434C-8FC7-CDAA442BD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05D554-1B20-4726-BD77-3B5B09D1ED2F}"/>
              </a:ext>
            </a:extLst>
          </p:cNvPr>
          <p:cNvSpPr/>
          <p:nvPr/>
        </p:nvSpPr>
        <p:spPr>
          <a:xfrm>
            <a:off x="1261872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CA9330-BD74-4C3A-9C79-5B60CBFE7735}"/>
              </a:ext>
            </a:extLst>
          </p:cNvPr>
          <p:cNvSpPr/>
          <p:nvPr/>
        </p:nvSpPr>
        <p:spPr>
          <a:xfrm>
            <a:off x="3374268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03EE05-6A59-49F5-98F0-090E9D749699}"/>
              </a:ext>
            </a:extLst>
          </p:cNvPr>
          <p:cNvSpPr/>
          <p:nvPr/>
        </p:nvSpPr>
        <p:spPr>
          <a:xfrm>
            <a:off x="5486664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B28475-2525-477D-B451-12731C1DE171}"/>
              </a:ext>
            </a:extLst>
          </p:cNvPr>
          <p:cNvSpPr/>
          <p:nvPr/>
        </p:nvSpPr>
        <p:spPr>
          <a:xfrm>
            <a:off x="7599061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9656E-A054-4F4F-8CC8-E968CA2B15BF}"/>
              </a:ext>
            </a:extLst>
          </p:cNvPr>
          <p:cNvSpPr/>
          <p:nvPr/>
        </p:nvSpPr>
        <p:spPr>
          <a:xfrm>
            <a:off x="1261872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08915-72D2-4E62-88DB-B612A04A5B12}"/>
              </a:ext>
            </a:extLst>
          </p:cNvPr>
          <p:cNvSpPr/>
          <p:nvPr/>
        </p:nvSpPr>
        <p:spPr>
          <a:xfrm>
            <a:off x="3374268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64E4A2-B2CC-4B6A-8A10-2A1F10FF0EE1}"/>
              </a:ext>
            </a:extLst>
          </p:cNvPr>
          <p:cNvSpPr/>
          <p:nvPr/>
        </p:nvSpPr>
        <p:spPr>
          <a:xfrm>
            <a:off x="5486664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AEAC50-A8E0-42C3-8AF1-D23F14A486DE}"/>
              </a:ext>
            </a:extLst>
          </p:cNvPr>
          <p:cNvSpPr/>
          <p:nvPr/>
        </p:nvSpPr>
        <p:spPr>
          <a:xfrm>
            <a:off x="7599061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93767-4C1D-4729-8EF3-70D2DC92AAB3}"/>
              </a:ext>
            </a:extLst>
          </p:cNvPr>
          <p:cNvSpPr/>
          <p:nvPr/>
        </p:nvSpPr>
        <p:spPr>
          <a:xfrm>
            <a:off x="1185979" y="1828800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Sample 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차이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3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발생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5326D5-5F9A-4C4D-BB65-35C2E02EF6C5}"/>
              </a:ext>
            </a:extLst>
          </p:cNvPr>
          <p:cNvSpPr/>
          <p:nvPr/>
        </p:nvSpPr>
        <p:spPr>
          <a:xfrm>
            <a:off x="1185978" y="4107254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 값 보간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40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C1954A-7446-406B-9533-38033DF704B1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557784-8F89-48DD-A2E0-0B78CA23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프로젝트 진행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EF2C8-924D-4795-B460-D1F07E350E31}"/>
              </a:ext>
            </a:extLst>
          </p:cNvPr>
          <p:cNvSpPr/>
          <p:nvPr/>
        </p:nvSpPr>
        <p:spPr>
          <a:xfrm>
            <a:off x="205740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UI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7ED146-FCE6-47C4-966E-C52050A9869C}"/>
              </a:ext>
            </a:extLst>
          </p:cNvPr>
          <p:cNvSpPr/>
          <p:nvPr/>
        </p:nvSpPr>
        <p:spPr>
          <a:xfrm>
            <a:off x="477012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그래픽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8EF612-9E38-4B05-A4E5-BC654762FBC4}"/>
              </a:ext>
            </a:extLst>
          </p:cNvPr>
          <p:cNvSpPr/>
          <p:nvPr/>
        </p:nvSpPr>
        <p:spPr>
          <a:xfrm>
            <a:off x="748284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음악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4005D-603A-4F55-B351-666E94B8A045}"/>
              </a:ext>
            </a:extLst>
          </p:cNvPr>
          <p:cNvSpPr/>
          <p:nvPr/>
        </p:nvSpPr>
        <p:spPr>
          <a:xfrm>
            <a:off x="205740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기믹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추가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7C77CA-E060-4253-A3C0-31EEFDC53543}"/>
              </a:ext>
            </a:extLst>
          </p:cNvPr>
          <p:cNvSpPr/>
          <p:nvPr/>
        </p:nvSpPr>
        <p:spPr>
          <a:xfrm>
            <a:off x="477012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맵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바깥게임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FEEA80-2E36-48A4-BACB-0B9D3444ADB5}"/>
              </a:ext>
            </a:extLst>
          </p:cNvPr>
          <p:cNvSpPr/>
          <p:nvPr/>
        </p:nvSpPr>
        <p:spPr>
          <a:xfrm>
            <a:off x="748284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채보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(Note)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14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DF87-FAEF-4E8C-907B-99CA8700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6F7E2-A5B9-4B4C-825C-4C35BA212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최종목적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멀티 플랫폼으로 플레이 가능한 독특한 플레이 방법을 가진 게임의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기간동안 목표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플레이 가능할 정도의 게임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방향성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직군 들과의 협업을 고려한 개발 </a:t>
            </a:r>
            <a:br>
              <a:rPr lang="en-US" altLang="ko-KR" dirty="0"/>
            </a:br>
            <a:r>
              <a:rPr lang="en-US" altLang="ko-KR" dirty="0"/>
              <a:t>  ex) </a:t>
            </a:r>
            <a:r>
              <a:rPr lang="ko-KR" altLang="en-US" dirty="0"/>
              <a:t>노트 채보</a:t>
            </a:r>
            <a:r>
              <a:rPr lang="en-US" altLang="ko-KR" dirty="0"/>
              <a:t>(Mapper), </a:t>
            </a:r>
            <a:r>
              <a:rPr lang="ko-KR" altLang="en-US" dirty="0"/>
              <a:t>음악</a:t>
            </a:r>
            <a:r>
              <a:rPr lang="en-US" altLang="ko-KR" dirty="0"/>
              <a:t>,</a:t>
            </a:r>
            <a:r>
              <a:rPr lang="ko-KR" altLang="en-US" dirty="0"/>
              <a:t> 스토리</a:t>
            </a:r>
            <a:r>
              <a:rPr lang="en-US" altLang="ko-KR" dirty="0"/>
              <a:t>, </a:t>
            </a:r>
            <a:r>
              <a:rPr lang="ko-KR" altLang="en-US" dirty="0"/>
              <a:t>그림 등의 아트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게임과는 차별성이 있는 게임의 플레이 방식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568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7338F-B347-4A44-AD1C-3F86A3B9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21DB3-B531-4CAC-9DE3-B55C1309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리듬게임을 고르게 되었는가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C2807D-07A6-4110-A91B-0BF4813A4FC2}"/>
              </a:ext>
            </a:extLst>
          </p:cNvPr>
          <p:cNvSpPr/>
          <p:nvPr/>
        </p:nvSpPr>
        <p:spPr>
          <a:xfrm>
            <a:off x="1261872" y="2487433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변화 대응 쉬움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3F335-B130-417C-8C26-87E6E5E8BE0B}"/>
              </a:ext>
            </a:extLst>
          </p:cNvPr>
          <p:cNvSpPr/>
          <p:nvPr/>
        </p:nvSpPr>
        <p:spPr>
          <a:xfrm>
            <a:off x="4509115" y="2487432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빠른 프로토타이핑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쉬운 알파 테스트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90CE7-FE21-4AA0-B824-D02DFE059F4C}"/>
              </a:ext>
            </a:extLst>
          </p:cNvPr>
          <p:cNvSpPr/>
          <p:nvPr/>
        </p:nvSpPr>
        <p:spPr>
          <a:xfrm>
            <a:off x="1269710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0952F-736F-48D2-8B79-771A7C6AF1D6}"/>
              </a:ext>
            </a:extLst>
          </p:cNvPr>
          <p:cNvSpPr/>
          <p:nvPr/>
        </p:nvSpPr>
        <p:spPr>
          <a:xfrm>
            <a:off x="4509115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이용자층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B04FE-8B64-42E3-90EE-664D1710D77B}"/>
              </a:ext>
            </a:extLst>
          </p:cNvPr>
          <p:cNvSpPr/>
          <p:nvPr/>
        </p:nvSpPr>
        <p:spPr>
          <a:xfrm>
            <a:off x="7756358" y="2487431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심의</a:t>
            </a:r>
          </a:p>
        </p:txBody>
      </p:sp>
    </p:spTree>
    <p:extLst>
      <p:ext uri="{BB962C8B-B14F-4D97-AF65-F5344CB8AC3E}">
        <p14:creationId xmlns:p14="http://schemas.microsoft.com/office/powerpoint/2010/main" val="30161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6C1E-6641-435C-A608-BAB5220D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 벤치마킹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5982D0-A39D-460F-8FDD-A4F97939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4211369"/>
            <a:ext cx="3200000" cy="180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15E27B-2A0E-47A5-A112-325E06ED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2140557"/>
            <a:ext cx="3200000" cy="1800000"/>
          </a:xfrm>
          <a:prstGeom prst="rect">
            <a:avLst/>
          </a:prstGeom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CC8CFE6-2D22-48FE-9502-D160C9DC8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211369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1CA6E-C381-45B1-AFAF-8CB2719CB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140557"/>
            <a:ext cx="3200000" cy="1800000"/>
          </a:xfrm>
          <a:prstGeom prst="rect">
            <a:avLst/>
          </a:prstGeom>
        </p:spPr>
      </p:pic>
      <p:pic>
        <p:nvPicPr>
          <p:cNvPr id="8" name="그림 7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6B8190DB-C669-4FBE-9E2A-C2963AD9A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32" y="2140557"/>
            <a:ext cx="3204748" cy="1800000"/>
          </a:xfrm>
          <a:prstGeom prst="rect">
            <a:avLst/>
          </a:prstGeom>
        </p:spPr>
      </p:pic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AE0C0D5B-364F-4B8F-8239-E87C96A3A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04" y="4211369"/>
            <a:ext cx="32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D14EC-0601-4293-8812-8205D78ED98B}"/>
              </a:ext>
            </a:extLst>
          </p:cNvPr>
          <p:cNvSpPr txBox="1"/>
          <p:nvPr/>
        </p:nvSpPr>
        <p:spPr>
          <a:xfrm>
            <a:off x="1432607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노트를 처리하는 형태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26D92-CA65-422D-B174-B0C9F2817E94}"/>
              </a:ext>
            </a:extLst>
          </p:cNvPr>
          <p:cNvSpPr txBox="1"/>
          <p:nvPr/>
        </p:nvSpPr>
        <p:spPr>
          <a:xfrm>
            <a:off x="4868039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캐릭터가 목표지점으로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ADA57-4FEC-41AC-9A4E-0218AAEF17FD}"/>
              </a:ext>
            </a:extLst>
          </p:cNvPr>
          <p:cNvSpPr txBox="1"/>
          <p:nvPr/>
        </p:nvSpPr>
        <p:spPr>
          <a:xfrm>
            <a:off x="8303472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복합형</a:t>
            </a:r>
          </a:p>
        </p:txBody>
      </p:sp>
    </p:spTree>
    <p:extLst>
      <p:ext uri="{BB962C8B-B14F-4D97-AF65-F5344CB8AC3E}">
        <p14:creationId xmlns:p14="http://schemas.microsoft.com/office/powerpoint/2010/main" val="54017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74D9C-70B0-471D-AA26-78DE1B32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게임기획단계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DD6B4-4397-4F08-9D8C-2E80A51E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4" y="1915973"/>
            <a:ext cx="4461571" cy="2334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0AE2C-E69D-4423-8104-B46EC9D3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250267"/>
            <a:ext cx="4705128" cy="2334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66695F-0C64-4526-A8B0-482E4893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9" y="3152077"/>
            <a:ext cx="5520876" cy="26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02980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Century Schoolbook"/>
        <a:ea typeface="경기천년제목V Bold"/>
        <a:cs typeface=""/>
      </a:majorFont>
      <a:minorFont>
        <a:latin typeface="Century Schoolbook"/>
        <a:ea typeface="경기천년제목 Bold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12회 Markting</Template>
  <TotalTime>3676</TotalTime>
  <Words>2932</Words>
  <Application>Microsoft Office PowerPoint</Application>
  <PresentationFormat>와이드스크린</PresentationFormat>
  <Paragraphs>489</Paragraphs>
  <Slides>53</Slides>
  <Notes>30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경기천년제목 Bold</vt:lpstr>
      <vt:lpstr>경기천년제목V Bold</vt:lpstr>
      <vt:lpstr>맑은 고딕</vt:lpstr>
      <vt:lpstr>Arial</vt:lpstr>
      <vt:lpstr>Century Schoolbook</vt:lpstr>
      <vt:lpstr>Wingdings 2</vt:lpstr>
      <vt:lpstr>보기</vt:lpstr>
      <vt:lpstr>캡스톤 디자인  중간발표 (리듬액션 게임 제작)</vt:lpstr>
      <vt:lpstr>목차</vt:lpstr>
      <vt:lpstr>들어가기 앞서 - 기본적 용어</vt:lpstr>
      <vt:lpstr>들어가기 앞서 - 기본적 용어</vt:lpstr>
      <vt:lpstr>프로젝트 제안배경 및 목적</vt:lpstr>
      <vt:lpstr>프로젝트 제안배경 및 목적</vt:lpstr>
      <vt:lpstr>기획의도</vt:lpstr>
      <vt:lpstr>레퍼런스 벤치마킹</vt:lpstr>
      <vt:lpstr>개발과정 - 게임기획단계</vt:lpstr>
      <vt:lpstr>개발과정 - 진행단계</vt:lpstr>
      <vt:lpstr>개발과정 - 사용 툴 및 환경</vt:lpstr>
      <vt:lpstr>개발과정 - 사용 툴 및 환경</vt:lpstr>
      <vt:lpstr>개발과정 - 분업</vt:lpstr>
      <vt:lpstr>개발과정 - 에디터 개발</vt:lpstr>
      <vt:lpstr>개발과정 - 기본 기믹 제작 </vt:lpstr>
      <vt:lpstr>개발과정 - 프로토타입 제작 </vt:lpstr>
      <vt:lpstr>게임구성 - 에디터</vt:lpstr>
      <vt:lpstr>게임구성 - 에디터</vt:lpstr>
      <vt:lpstr>게임구성 - 인 게임 Scene</vt:lpstr>
      <vt:lpstr>게임구성 - 인 게임 Scene</vt:lpstr>
      <vt:lpstr>게임구성 - Scene의 흐름</vt:lpstr>
      <vt:lpstr>게임구성 - 난이도</vt:lpstr>
      <vt:lpstr>게임구성 - 키보드 입력</vt:lpstr>
      <vt:lpstr>게임구성 - Object 종류</vt:lpstr>
      <vt:lpstr>게임구성 - Object 종류 (Note)</vt:lpstr>
      <vt:lpstr>게임구성 - Object 종류 (Note)</vt:lpstr>
      <vt:lpstr>게임구성 - 몬스터(Note)</vt:lpstr>
      <vt:lpstr>게임구성 - 몬스터(Note)</vt:lpstr>
      <vt:lpstr>게임구성 - 몬스터(Note)</vt:lpstr>
      <vt:lpstr>게임구성 - 함정(Note)</vt:lpstr>
      <vt:lpstr>게임구성 - 함정(Note)</vt:lpstr>
      <vt:lpstr>게임구성 - 함정(Note)</vt:lpstr>
      <vt:lpstr>게임구성 - 지형(Note)</vt:lpstr>
      <vt:lpstr>PowerPoint 프레젠테이션</vt:lpstr>
      <vt:lpstr>게임구성 - 지형(Note)</vt:lpstr>
      <vt:lpstr>게임구성 - 캐릭터</vt:lpstr>
      <vt:lpstr>게임구성 - Audio Multi Track</vt:lpstr>
      <vt:lpstr>게임구성 - Audio Multi Track</vt:lpstr>
      <vt:lpstr>게임구성 - 재생 위치(시간) 확인</vt:lpstr>
      <vt:lpstr>게임구성 - UI(prototype)</vt:lpstr>
      <vt:lpstr>게임구성 - Manager</vt:lpstr>
      <vt:lpstr>게임구성 - Note Data</vt:lpstr>
      <vt:lpstr>게임구성 - BM 및 특징적 요소</vt:lpstr>
      <vt:lpstr>게임구성 </vt:lpstr>
      <vt:lpstr>프로젝트의 차별성 및 강점</vt:lpstr>
      <vt:lpstr>기술적 어려움들</vt:lpstr>
      <vt:lpstr>기술적 어려움들</vt:lpstr>
      <vt:lpstr>기술적 어려움들 - Action</vt:lpstr>
      <vt:lpstr>기술적 어려움들 - 인 게임</vt:lpstr>
      <vt:lpstr>기술적 어려움들 - 인 게임</vt:lpstr>
      <vt:lpstr>기술적 어려움들 - 인 게임</vt:lpstr>
      <vt:lpstr>기술적 어려움들 - 인 게임</vt:lpstr>
      <vt:lpstr>차후 프로젝트 진행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aulin</dc:creator>
  <cp:lastModifiedBy>s j</cp:lastModifiedBy>
  <cp:revision>280</cp:revision>
  <dcterms:created xsi:type="dcterms:W3CDTF">2021-05-01T02:10:32Z</dcterms:created>
  <dcterms:modified xsi:type="dcterms:W3CDTF">2022-04-04T00:29:18Z</dcterms:modified>
</cp:coreProperties>
</file>